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07" r:id="rId2"/>
    <p:sldId id="313" r:id="rId3"/>
    <p:sldId id="321" r:id="rId4"/>
    <p:sldId id="324" r:id="rId5"/>
    <p:sldId id="333" r:id="rId6"/>
    <p:sldId id="278" r:id="rId7"/>
    <p:sldId id="286" r:id="rId8"/>
    <p:sldId id="306" r:id="rId9"/>
    <p:sldId id="296" r:id="rId10"/>
    <p:sldId id="334" r:id="rId11"/>
    <p:sldId id="335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>
        <p:scale>
          <a:sx n="70" d="100"/>
          <a:sy n="70" d="100"/>
        </p:scale>
        <p:origin x="-1380" y="-174"/>
      </p:cViewPr>
      <p:guideLst>
        <p:guide orient="horz" pos="431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9.4251701647264263E-2"/>
          <c:y val="1.430021288925855E-2"/>
          <c:w val="0.83613162065053503"/>
          <c:h val="0.8606166507024746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3"/>
              <c:layout>
                <c:manualLayout>
                  <c:x val="-1.4558690552395658E-3"/>
                  <c:y val="0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0"/>
                  <c:y val="2.1450319333887916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Sheet1!$A$2:$A$13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Mac</c:v>
                </c:pt>
                <c:pt idx="3">
                  <c:v>April</c:v>
                </c:pt>
                <c:pt idx="4">
                  <c:v>Mei</c:v>
                </c:pt>
                <c:pt idx="5">
                  <c:v>Jun</c:v>
                </c:pt>
                <c:pt idx="6">
                  <c:v>Julai</c:v>
                </c:pt>
                <c:pt idx="7">
                  <c:v>Ogos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Disember</c:v>
                </c:pt>
              </c:strCache>
            </c:strRef>
          </c:cat>
          <c:val>
            <c:numRef>
              <c:f>Sheet1!$B$2:$B$13</c:f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dLbl>
              <c:idx val="0"/>
              <c:spPr/>
              <c:txPr>
                <a:bodyPr/>
                <a:lstStyle/>
                <a:p>
                  <a:pPr>
                    <a:defRPr sz="1200"/>
                  </a:pPr>
                  <a:endParaRPr lang="en-US"/>
                </a:p>
              </c:txPr>
            </c:dLbl>
            <c:dLbl>
              <c:idx val="3"/>
              <c:layout>
                <c:manualLayout>
                  <c:x val="0"/>
                  <c:y val="1.4300212889258639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2.9117381104791389E-3"/>
                  <c:y val="-4.7667376297528524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1.1646952441916993E-2"/>
                  <c:y val="1.9066950519011461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Sheet1!$A$2:$A$13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Mac</c:v>
                </c:pt>
                <c:pt idx="3">
                  <c:v>April</c:v>
                </c:pt>
                <c:pt idx="4">
                  <c:v>Mei</c:v>
                </c:pt>
                <c:pt idx="5">
                  <c:v>Jun</c:v>
                </c:pt>
                <c:pt idx="6">
                  <c:v>Julai</c:v>
                </c:pt>
                <c:pt idx="7">
                  <c:v>Ogos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Disember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210</c:v>
                </c:pt>
                <c:pt idx="1">
                  <c:v>157</c:v>
                </c:pt>
                <c:pt idx="2">
                  <c:v>171</c:v>
                </c:pt>
                <c:pt idx="3">
                  <c:v>153</c:v>
                </c:pt>
                <c:pt idx="4">
                  <c:v>252</c:v>
                </c:pt>
                <c:pt idx="5">
                  <c:v>671</c:v>
                </c:pt>
                <c:pt idx="6">
                  <c:v>930</c:v>
                </c:pt>
                <c:pt idx="7">
                  <c:v>671</c:v>
                </c:pt>
                <c:pt idx="8">
                  <c:v>628</c:v>
                </c:pt>
                <c:pt idx="9">
                  <c:v>500</c:v>
                </c:pt>
                <c:pt idx="10">
                  <c:v>321</c:v>
                </c:pt>
                <c:pt idx="11">
                  <c:v>319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Sheet1!$A$2:$A$13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Mac</c:v>
                </c:pt>
                <c:pt idx="3">
                  <c:v>April</c:v>
                </c:pt>
                <c:pt idx="4">
                  <c:v>Mei</c:v>
                </c:pt>
                <c:pt idx="5">
                  <c:v>Jun</c:v>
                </c:pt>
                <c:pt idx="6">
                  <c:v>Julai</c:v>
                </c:pt>
                <c:pt idx="7">
                  <c:v>Ogos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Disember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625</c:v>
                </c:pt>
                <c:pt idx="1">
                  <c:v>815</c:v>
                </c:pt>
                <c:pt idx="2">
                  <c:v>589</c:v>
                </c:pt>
                <c:pt idx="3">
                  <c:v>458</c:v>
                </c:pt>
                <c:pt idx="4">
                  <c:v>218</c:v>
                </c:pt>
                <c:pt idx="5">
                  <c:v>277</c:v>
                </c:pt>
                <c:pt idx="6">
                  <c:v>243</c:v>
                </c:pt>
                <c:pt idx="7">
                  <c:v>220</c:v>
                </c:pt>
                <c:pt idx="8">
                  <c:v>177</c:v>
                </c:pt>
                <c:pt idx="9">
                  <c:v>154</c:v>
                </c:pt>
                <c:pt idx="10">
                  <c:v>136</c:v>
                </c:pt>
                <c:pt idx="11">
                  <c:v>155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2"/>
              <c:layout>
                <c:manualLayout>
                  <c:x val="7.2793452761977994E-3"/>
                  <c:y val="-7.1501064446292924E-3"/>
                </c:manualLayout>
              </c:layout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en-US" dirty="0" smtClean="0"/>
                      <a:t>504</a:t>
                    </a:r>
                    <a:endParaRPr lang="en-US" dirty="0"/>
                  </a:p>
                </c:rich>
              </c:tx>
              <c:spPr/>
              <c:dLblPos val="outEnd"/>
              <c:showVal val="1"/>
            </c:dLbl>
            <c:dLbl>
              <c:idx val="3"/>
              <c:layout>
                <c:manualLayout>
                  <c:x val="5.8234762209582779E-3"/>
                  <c:y val="-7.1501064446292924E-3"/>
                </c:manualLayout>
              </c:layout>
              <c:dLblPos val="outEnd"/>
              <c:showVal val="1"/>
            </c:dLbl>
            <c:dLbl>
              <c:idx val="4"/>
              <c:spPr/>
              <c:txPr>
                <a:bodyPr/>
                <a:lstStyle/>
                <a:p>
                  <a:pPr>
                    <a:defRPr sz="1200" b="0"/>
                  </a:pPr>
                  <a:endParaRPr lang="en-US"/>
                </a:p>
              </c:txPr>
            </c:dLbl>
            <c:dLbl>
              <c:idx val="5"/>
              <c:layout>
                <c:manualLayout>
                  <c:x val="1.0191083386676987E-2"/>
                  <c:y val="9.5334752595063361E-3"/>
                </c:manualLayout>
              </c:layout>
              <c:spPr/>
              <c:txPr>
                <a:bodyPr/>
                <a:lstStyle/>
                <a:p>
                  <a:pPr>
                    <a:defRPr sz="1400" b="0"/>
                  </a:pPr>
                  <a:endParaRPr lang="en-US"/>
                </a:p>
              </c:txPr>
              <c:dLblPos val="outEnd"/>
              <c:showVal val="1"/>
            </c:dLbl>
            <c:dLbl>
              <c:idx val="6"/>
              <c:spPr/>
              <c:txPr>
                <a:bodyPr/>
                <a:lstStyle/>
                <a:p>
                  <a:pPr>
                    <a:defRPr sz="1400" b="0"/>
                  </a:pPr>
                  <a:endParaRPr lang="en-US"/>
                </a:p>
              </c:txPr>
            </c:dLbl>
            <c:dLbl>
              <c:idx val="7"/>
              <c:layout>
                <c:manualLayout>
                  <c:x val="4.3676071657187104E-3"/>
                  <c:y val="4.7665499629170934E-3"/>
                </c:manualLayout>
              </c:layout>
              <c:tx>
                <c:rich>
                  <a:bodyPr/>
                  <a:lstStyle/>
                  <a:p>
                    <a:pPr>
                      <a:defRPr sz="1400" b="0"/>
                    </a:pPr>
                    <a:r>
                      <a:rPr lang="en-US" sz="1400" b="0" dirty="0" smtClean="0"/>
                      <a:t>186</a:t>
                    </a:r>
                    <a:endParaRPr lang="en-US" sz="1400" b="0" dirty="0"/>
                  </a:p>
                </c:rich>
              </c:tx>
              <c:spPr/>
              <c:dLblPos val="outEnd"/>
              <c:showVal val="1"/>
            </c:dLbl>
            <c:dLbl>
              <c:idx val="8"/>
              <c:layout>
                <c:manualLayout>
                  <c:x val="7.2793452761979434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200" b="0"/>
                  </a:pPr>
                  <a:endParaRPr lang="en-US"/>
                </a:p>
              </c:txPr>
              <c:dLblPos val="outEnd"/>
              <c:showVal val="1"/>
            </c:dLbl>
            <c:dLbl>
              <c:idx val="9"/>
              <c:spPr/>
              <c:txPr>
                <a:bodyPr/>
                <a:lstStyle/>
                <a:p>
                  <a:pPr>
                    <a:defRPr sz="1400" b="0"/>
                  </a:pPr>
                  <a:endParaRPr lang="en-US"/>
                </a:p>
              </c:txPr>
            </c:dLbl>
            <c:dLbl>
              <c:idx val="10"/>
              <c:spPr/>
              <c:txPr>
                <a:bodyPr/>
                <a:lstStyle/>
                <a:p>
                  <a:pPr>
                    <a:defRPr sz="1400" b="0"/>
                  </a:pPr>
                  <a:endParaRPr lang="en-US"/>
                </a:p>
              </c:txPr>
            </c:dLbl>
            <c:dLbl>
              <c:idx val="11"/>
              <c:spPr/>
              <c:txPr>
                <a:bodyPr/>
                <a:lstStyle/>
                <a:p>
                  <a:pPr>
                    <a:defRPr sz="1200" b="0"/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Sheet1!$A$2:$A$13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Mac</c:v>
                </c:pt>
                <c:pt idx="3">
                  <c:v>April</c:v>
                </c:pt>
                <c:pt idx="4">
                  <c:v>Mei</c:v>
                </c:pt>
                <c:pt idx="5">
                  <c:v>Jun</c:v>
                </c:pt>
                <c:pt idx="6">
                  <c:v>Julai</c:v>
                </c:pt>
                <c:pt idx="7">
                  <c:v>Ogos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Disember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208</c:v>
                </c:pt>
                <c:pt idx="1">
                  <c:v>216</c:v>
                </c:pt>
                <c:pt idx="2">
                  <c:v>233</c:v>
                </c:pt>
                <c:pt idx="3">
                  <c:v>244</c:v>
                </c:pt>
                <c:pt idx="4">
                  <c:v>338</c:v>
                </c:pt>
                <c:pt idx="5">
                  <c:v>334</c:v>
                </c:pt>
                <c:pt idx="6">
                  <c:v>376</c:v>
                </c:pt>
                <c:pt idx="7">
                  <c:v>403</c:v>
                </c:pt>
                <c:pt idx="8">
                  <c:v>254</c:v>
                </c:pt>
                <c:pt idx="9">
                  <c:v>167</c:v>
                </c:pt>
                <c:pt idx="10">
                  <c:v>155</c:v>
                </c:pt>
                <c:pt idx="11">
                  <c:v>149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FF66"/>
            </a:solidFill>
          </c:spPr>
          <c:dLbls>
            <c:dLbl>
              <c:idx val="0"/>
              <c:layout>
                <c:manualLayout>
                  <c:x val="8.7352143314374207E-3"/>
                  <c:y val="-9.5334752595061696E-3"/>
                </c:manualLayout>
              </c:layout>
              <c:showVal val="1"/>
            </c:dLbl>
            <c:dLbl>
              <c:idx val="1"/>
              <c:layout>
                <c:manualLayout>
                  <c:x val="1.164695244191692E-2"/>
                  <c:y val="2.3833688148765099E-3"/>
                </c:manualLayout>
              </c:layout>
              <c:showVal val="1"/>
            </c:dLbl>
            <c:dLbl>
              <c:idx val="5"/>
              <c:layout>
                <c:manualLayout>
                  <c:x val="4.3676071657187104E-3"/>
                  <c:y val="2.3833688148764492E-2"/>
                </c:manualLayout>
              </c:layout>
              <c:showVal val="1"/>
            </c:dLbl>
            <c:dLbl>
              <c:idx val="6"/>
              <c:layout>
                <c:manualLayout>
                  <c:x val="1.164695244191687E-2"/>
                  <c:y val="-9.5334752595061072E-3"/>
                </c:manualLayout>
              </c:layout>
              <c:showVal val="1"/>
            </c:dLbl>
            <c:dLbl>
              <c:idx val="10"/>
              <c:layout>
                <c:manualLayout>
                  <c:x val="5.8233615855999123E-3"/>
                  <c:y val="9.5334752595060638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0"/>
                </a:pPr>
                <a:endParaRPr lang="en-US"/>
              </a:p>
            </c:txPr>
            <c:showVal val="1"/>
          </c:dLbls>
          <c:cat>
            <c:strRef>
              <c:f>Sheet1!$A$2:$A$13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Mac</c:v>
                </c:pt>
                <c:pt idx="3">
                  <c:v>April</c:v>
                </c:pt>
                <c:pt idx="4">
                  <c:v>Mei</c:v>
                </c:pt>
                <c:pt idx="5">
                  <c:v>Jun</c:v>
                </c:pt>
                <c:pt idx="6">
                  <c:v>Julai</c:v>
                </c:pt>
                <c:pt idx="7">
                  <c:v>Ogos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Disember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155</c:v>
                </c:pt>
                <c:pt idx="1">
                  <c:v>136</c:v>
                </c:pt>
                <c:pt idx="2">
                  <c:v>127</c:v>
                </c:pt>
                <c:pt idx="3">
                  <c:v>98</c:v>
                </c:pt>
                <c:pt idx="4">
                  <c:v>94</c:v>
                </c:pt>
                <c:pt idx="5">
                  <c:v>93</c:v>
                </c:pt>
                <c:pt idx="6">
                  <c:v>147</c:v>
                </c:pt>
                <c:pt idx="7">
                  <c:v>173</c:v>
                </c:pt>
                <c:pt idx="8">
                  <c:v>129</c:v>
                </c:pt>
                <c:pt idx="9">
                  <c:v>194</c:v>
                </c:pt>
                <c:pt idx="10">
                  <c:v>193</c:v>
                </c:pt>
                <c:pt idx="11">
                  <c:v>193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1.4558690552395658E-3"/>
                  <c:y val="-1.6683581704135218E-2"/>
                </c:manualLayout>
              </c:layout>
              <c:showVal val="1"/>
            </c:dLbl>
            <c:dLbl>
              <c:idx val="1"/>
              <c:layout>
                <c:manualLayout>
                  <c:x val="-2.6690624347022368E-17"/>
                  <c:y val="-7.1501064446292915E-3"/>
                </c:manualLayout>
              </c:layout>
              <c:showVal val="1"/>
            </c:dLbl>
            <c:dLbl>
              <c:idx val="2"/>
              <c:layout>
                <c:manualLayout>
                  <c:x val="2.9117381104791389E-3"/>
                  <c:y val="2.3831811480406083E-3"/>
                </c:manualLayout>
              </c:layout>
              <c:showVal val="1"/>
            </c:dLbl>
            <c:dLbl>
              <c:idx val="3"/>
              <c:spPr/>
              <c:txPr>
                <a:bodyPr/>
                <a:lstStyle/>
                <a:p>
                  <a:pPr>
                    <a:defRPr lang="en-US" sz="2400" b="1"/>
                  </a:pPr>
                  <a:endParaRPr lang="en-US"/>
                </a:p>
              </c:txPr>
            </c:dLbl>
            <c:dLbl>
              <c:idx val="9"/>
              <c:layout>
                <c:manualLayout>
                  <c:x val="2.9116234751204602E-3"/>
                  <c:y val="-1.8766683581704421E-7"/>
                </c:manualLayout>
              </c:layout>
              <c:showVal val="1"/>
            </c:dLbl>
            <c:dLbl>
              <c:idx val="10"/>
              <c:layout>
                <c:manualLayout>
                  <c:x val="-2.9117381104790392E-3"/>
                  <c:y val="-2.6217056963640802E-2"/>
                </c:manualLayout>
              </c:layout>
              <c:showVal val="1"/>
            </c:dLbl>
            <c:dLbl>
              <c:idx val="11"/>
              <c:layout>
                <c:manualLayout>
                  <c:x val="5.8233615855997553E-3"/>
                  <c:y val="1.430021288925855E-2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1400"/>
                </a:pPr>
                <a:endParaRPr lang="en-US"/>
              </a:p>
            </c:txPr>
            <c:showVal val="1"/>
          </c:dLbls>
          <c:cat>
            <c:strRef>
              <c:f>Sheet1!$A$2:$A$13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Mac</c:v>
                </c:pt>
                <c:pt idx="3">
                  <c:v>April</c:v>
                </c:pt>
                <c:pt idx="4">
                  <c:v>Mei</c:v>
                </c:pt>
                <c:pt idx="5">
                  <c:v>Jun</c:v>
                </c:pt>
                <c:pt idx="6">
                  <c:v>Julai</c:v>
                </c:pt>
                <c:pt idx="7">
                  <c:v>Ogos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Disember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462</c:v>
                </c:pt>
                <c:pt idx="1">
                  <c:v>378</c:v>
                </c:pt>
                <c:pt idx="2">
                  <c:v>265</c:v>
                </c:pt>
                <c:pt idx="3">
                  <c:v>44</c:v>
                </c:pt>
              </c:numCache>
            </c:numRef>
          </c:val>
        </c:ser>
        <c:dLbls>
          <c:showVal val="1"/>
        </c:dLbls>
        <c:axId val="62100608"/>
        <c:axId val="62102528"/>
      </c:barChart>
      <c:catAx>
        <c:axId val="621006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ms-MY" sz="1100" dirty="0" smtClean="0"/>
                  <a:t>BULAN</a:t>
                </a:r>
                <a:endParaRPr lang="ms-MY" sz="1100" dirty="0"/>
              </a:p>
            </c:rich>
          </c:tx>
          <c:layout>
            <c:manualLayout>
              <c:xMode val="edge"/>
              <c:yMode val="edge"/>
              <c:x val="0.47162224622942628"/>
              <c:y val="0.95845788155670386"/>
            </c:manualLayout>
          </c:layout>
        </c:title>
        <c:maj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62102528"/>
        <c:crosses val="autoZero"/>
        <c:auto val="1"/>
        <c:lblAlgn val="ctr"/>
        <c:lblOffset val="100"/>
      </c:catAx>
      <c:valAx>
        <c:axId val="6210252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 dirty="0" smtClean="0"/>
                  <a:t>BILANGAN</a:t>
                </a:r>
                <a:r>
                  <a:rPr lang="en-US" sz="1200" baseline="0" dirty="0" smtClean="0"/>
                  <a:t> KES</a:t>
                </a:r>
                <a:endParaRPr lang="ms-MY" sz="1200" dirty="0"/>
              </a:p>
            </c:rich>
          </c:tx>
          <c:layout>
            <c:manualLayout>
              <c:xMode val="edge"/>
              <c:yMode val="edge"/>
              <c:x val="4.3676071657187104E-3"/>
              <c:y val="0.410859941988441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62100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429596465195788"/>
          <c:y val="5.3396094127682557E-2"/>
          <c:w val="7.2445419813026934E-2"/>
          <c:h val="0.27312186784051601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8.3369531933508309E-2"/>
          <c:y val="3.7478182849875814E-2"/>
          <c:w val="0.89037226596671537"/>
          <c:h val="0.9175623335796792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ln>
              <a:solidFill>
                <a:schemeClr val="tx2">
                  <a:lumMod val="20000"/>
                  <a:lumOff val="80000"/>
                </a:schemeClr>
              </a:solidFill>
            </a:ln>
          </c:spPr>
          <c:marker>
            <c:spPr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2.6388888888888875E-2"/>
                  <c:y val="2.6906200113627612E-2"/>
                </c:manualLayout>
              </c:layout>
              <c:showVal val="1"/>
            </c:dLbl>
            <c:dLbl>
              <c:idx val="1"/>
              <c:layout>
                <c:manualLayout>
                  <c:x val="-1.1111111111111101E-2"/>
                  <c:y val="8.9687333712095228E-3"/>
                </c:manualLayout>
              </c:layout>
              <c:showVal val="1"/>
            </c:dLbl>
            <c:dLbl>
              <c:idx val="2"/>
              <c:layout>
                <c:manualLayout>
                  <c:x val="-2.2222222222222251E-2"/>
                  <c:y val="-1.1210916714011457E-2"/>
                </c:manualLayout>
              </c:layout>
              <c:showVal val="1"/>
            </c:dLbl>
            <c:dLbl>
              <c:idx val="3"/>
              <c:layout>
                <c:manualLayout>
                  <c:x val="-1.9444444444444483E-2"/>
                  <c:y val="-8.9687333712095228E-3"/>
                </c:manualLayout>
              </c:layout>
              <c:showVal val="1"/>
            </c:dLbl>
            <c:dLbl>
              <c:idx val="4"/>
              <c:layout>
                <c:manualLayout>
                  <c:x val="-2.6388888888888878E-2"/>
                  <c:y val="6.7265500284068736E-3"/>
                </c:manualLayout>
              </c:layout>
              <c:showVal val="1"/>
            </c:dLbl>
            <c:dLbl>
              <c:idx val="5"/>
              <c:layout>
                <c:manualLayout>
                  <c:x val="-1.1111111111111125E-2"/>
                  <c:y val="-2.2421833428025897E-3"/>
                </c:manualLayout>
              </c:layout>
              <c:showVal val="1"/>
            </c:dLbl>
            <c:dLbl>
              <c:idx val="6"/>
              <c:layout>
                <c:manualLayout>
                  <c:x val="-1.8055555555555561E-2"/>
                  <c:y val="4.484366685605058E-3"/>
                </c:manualLayout>
              </c:layout>
              <c:showVal val="1"/>
            </c:dLbl>
            <c:dLbl>
              <c:idx val="8"/>
              <c:layout>
                <c:manualLayout>
                  <c:x val="-9.7222222222222224E-3"/>
                  <c:y val="1.1210916714011457E-2"/>
                </c:manualLayout>
              </c:layout>
              <c:showVal val="1"/>
            </c:dLbl>
            <c:dLbl>
              <c:idx val="11"/>
              <c:layout>
                <c:manualLayout>
                  <c:x val="-9.7222222222222224E-3"/>
                  <c:y val="2.0179650085220692E-2"/>
                </c:manualLayout>
              </c:layout>
              <c:showVal val="1"/>
            </c:dLbl>
            <c:dLbl>
              <c:idx val="20"/>
              <c:layout>
                <c:manualLayout>
                  <c:x val="-5.5555555555555558E-3"/>
                  <c:y val="-1.5695283399616042E-2"/>
                </c:manualLayout>
              </c:layout>
              <c:showVal val="1"/>
            </c:dLbl>
            <c:dLbl>
              <c:idx val="25"/>
              <c:layout>
                <c:manualLayout>
                  <c:x val="1.3888888888889609E-3"/>
                  <c:y val="-2.0179650085220852E-2"/>
                </c:manualLayout>
              </c:layout>
              <c:spPr/>
              <c:txPr>
                <a:bodyPr/>
                <a:lstStyle/>
                <a:p>
                  <a:pPr>
                    <a:defRPr sz="900" b="0"/>
                  </a:pPr>
                  <a:endParaRPr lang="en-US"/>
                </a:p>
              </c:txPr>
              <c:showVal val="1"/>
            </c:dLbl>
            <c:dLbl>
              <c:idx val="27"/>
              <c:layout>
                <c:manualLayout>
                  <c:x val="-5.5555555555555558E-3"/>
                  <c:y val="0"/>
                </c:manualLayout>
              </c:layout>
              <c:showVal val="1"/>
            </c:dLbl>
            <c:dLbl>
              <c:idx val="28"/>
              <c:layout>
                <c:manualLayout>
                  <c:x val="1.3888888888889592E-3"/>
                  <c:y val="2.2421833428025232E-2"/>
                </c:manualLayout>
              </c:layout>
              <c:showVal val="1"/>
            </c:dLbl>
            <c:dLbl>
              <c:idx val="29"/>
              <c:layout>
                <c:manualLayout>
                  <c:x val="-1.3888888888889474E-2"/>
                  <c:y val="1.5695283399616042E-2"/>
                </c:manualLayout>
              </c:layout>
              <c:showVal val="1"/>
            </c:dLbl>
            <c:dLbl>
              <c:idx val="30"/>
              <c:layout>
                <c:manualLayout>
                  <c:x val="0"/>
                  <c:y val="2.0179650085220692E-2"/>
                </c:manualLayout>
              </c:layout>
              <c:showVal val="1"/>
            </c:dLbl>
            <c:dLbl>
              <c:idx val="33"/>
              <c:layout>
                <c:manualLayout>
                  <c:x val="2.7777777777780207E-3"/>
                  <c:y val="3.1390566799232078E-2"/>
                </c:manualLayout>
              </c:layout>
              <c:showVal val="1"/>
            </c:dLbl>
            <c:dLbl>
              <c:idx val="34"/>
              <c:layout>
                <c:manualLayout>
                  <c:x val="-2.9166666666666667E-2"/>
                  <c:y val="2.2421833428025111E-2"/>
                </c:manualLayout>
              </c:layout>
              <c:showVal val="1"/>
            </c:dLbl>
            <c:dLbl>
              <c:idx val="35"/>
              <c:layout>
                <c:manualLayout>
                  <c:x val="-4.1666666666666683E-3"/>
                  <c:y val="1.3453100056813761E-2"/>
                </c:manualLayout>
              </c:layout>
              <c:showVal val="1"/>
            </c:dLbl>
            <c:dLbl>
              <c:idx val="36"/>
              <c:layout>
                <c:manualLayout>
                  <c:x val="1.3888888888889542E-3"/>
                  <c:y val="1.3453100056813761E-2"/>
                </c:manualLayout>
              </c:layout>
              <c:showVal val="1"/>
            </c:dLbl>
            <c:dLbl>
              <c:idx val="41"/>
              <c:layout>
                <c:manualLayout>
                  <c:x val="2.7777777777780077E-3"/>
                  <c:y val="1.3453100056813761E-2"/>
                </c:manualLayout>
              </c:layout>
              <c:showVal val="1"/>
            </c:dLbl>
            <c:dLbl>
              <c:idx val="42"/>
              <c:layout>
                <c:manualLayout>
                  <c:x val="1.3888888888889514E-3"/>
                  <c:y val="-3.811711682763895E-2"/>
                </c:manualLayout>
              </c:layout>
              <c:showVal val="1"/>
            </c:dLbl>
            <c:dLbl>
              <c:idx val="46"/>
              <c:layout>
                <c:manualLayout>
                  <c:x val="-2.7777777777778833E-3"/>
                  <c:y val="-2.2421833428024892E-2"/>
                </c:manualLayout>
              </c:layout>
              <c:showVal val="1"/>
            </c:dLbl>
            <c:dLbl>
              <c:idx val="47"/>
              <c:layout>
                <c:manualLayout>
                  <c:x val="-4.1666666666666683E-3"/>
                  <c:y val="-2.6906200113627612E-2"/>
                </c:manualLayout>
              </c:layout>
              <c:showVal val="1"/>
            </c:dLbl>
            <c:dLbl>
              <c:idx val="49"/>
              <c:layout>
                <c:manualLayout>
                  <c:x val="-8.3333333333333367E-3"/>
                  <c:y val="-1.7654986951199145E-7"/>
                </c:manualLayout>
              </c:layout>
              <c:showVal val="1"/>
            </c:dLbl>
            <c:dLbl>
              <c:idx val="50"/>
              <c:layout>
                <c:manualLayout>
                  <c:x val="-2.3611111111111211E-2"/>
                  <c:y val="-1.5695283399616042E-2"/>
                </c:manualLayout>
              </c:layout>
              <c:showVal val="1"/>
            </c:dLbl>
            <c:dLbl>
              <c:idx val="51"/>
              <c:layout>
                <c:manualLayout>
                  <c:x val="-6.9444444444445698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Val val="1"/>
          </c:dLbls>
          <c:cat>
            <c:numRef>
              <c:f>Sheet1!$A$2:$A$53</c:f>
              <c:numCache>
                <c:formatCode>General</c:formatCode>
                <c:ptCount val="5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</c:numCache>
            </c:numRef>
          </c:cat>
          <c:val>
            <c:numRef>
              <c:f>Sheet1!$B$2:$B$53</c:f>
              <c:numCache>
                <c:formatCode>General</c:formatCode>
                <c:ptCount val="52"/>
                <c:pt idx="0">
                  <c:v>53</c:v>
                </c:pt>
                <c:pt idx="1">
                  <c:v>63</c:v>
                </c:pt>
                <c:pt idx="2">
                  <c:v>49</c:v>
                </c:pt>
                <c:pt idx="3">
                  <c:v>45</c:v>
                </c:pt>
                <c:pt idx="4">
                  <c:v>55</c:v>
                </c:pt>
                <c:pt idx="5">
                  <c:v>42</c:v>
                </c:pt>
                <c:pt idx="6">
                  <c:v>32</c:v>
                </c:pt>
                <c:pt idx="7">
                  <c:v>28</c:v>
                </c:pt>
                <c:pt idx="8">
                  <c:v>32</c:v>
                </c:pt>
                <c:pt idx="9">
                  <c:v>36</c:v>
                </c:pt>
                <c:pt idx="10">
                  <c:v>37</c:v>
                </c:pt>
                <c:pt idx="11">
                  <c:v>37</c:v>
                </c:pt>
                <c:pt idx="12">
                  <c:v>55</c:v>
                </c:pt>
                <c:pt idx="13">
                  <c:v>30</c:v>
                </c:pt>
                <c:pt idx="14">
                  <c:v>41</c:v>
                </c:pt>
                <c:pt idx="15">
                  <c:v>27</c:v>
                </c:pt>
                <c:pt idx="16">
                  <c:v>36</c:v>
                </c:pt>
                <c:pt idx="17">
                  <c:v>42</c:v>
                </c:pt>
                <c:pt idx="18">
                  <c:v>42</c:v>
                </c:pt>
                <c:pt idx="19">
                  <c:v>60</c:v>
                </c:pt>
                <c:pt idx="20">
                  <c:v>84</c:v>
                </c:pt>
                <c:pt idx="21">
                  <c:v>101</c:v>
                </c:pt>
                <c:pt idx="22">
                  <c:v>97</c:v>
                </c:pt>
                <c:pt idx="23">
                  <c:v>189</c:v>
                </c:pt>
                <c:pt idx="24">
                  <c:v>189</c:v>
                </c:pt>
                <c:pt idx="25">
                  <c:v>250</c:v>
                </c:pt>
                <c:pt idx="26">
                  <c:v>229</c:v>
                </c:pt>
                <c:pt idx="27">
                  <c:v>211</c:v>
                </c:pt>
                <c:pt idx="28">
                  <c:v>186</c:v>
                </c:pt>
                <c:pt idx="29">
                  <c:v>179</c:v>
                </c:pt>
                <c:pt idx="30">
                  <c:v>155</c:v>
                </c:pt>
                <c:pt idx="31">
                  <c:v>162</c:v>
                </c:pt>
                <c:pt idx="32">
                  <c:v>150</c:v>
                </c:pt>
                <c:pt idx="33">
                  <c:v>150</c:v>
                </c:pt>
                <c:pt idx="34">
                  <c:v>176</c:v>
                </c:pt>
                <c:pt idx="35">
                  <c:v>192</c:v>
                </c:pt>
                <c:pt idx="36">
                  <c:v>147</c:v>
                </c:pt>
                <c:pt idx="37">
                  <c:v>91</c:v>
                </c:pt>
                <c:pt idx="38">
                  <c:v>98</c:v>
                </c:pt>
                <c:pt idx="39">
                  <c:v>101</c:v>
                </c:pt>
                <c:pt idx="40">
                  <c:v>141</c:v>
                </c:pt>
                <c:pt idx="41">
                  <c:v>119</c:v>
                </c:pt>
                <c:pt idx="42">
                  <c:v>104</c:v>
                </c:pt>
                <c:pt idx="43">
                  <c:v>91</c:v>
                </c:pt>
                <c:pt idx="44">
                  <c:v>77</c:v>
                </c:pt>
                <c:pt idx="45">
                  <c:v>63</c:v>
                </c:pt>
                <c:pt idx="46">
                  <c:v>68</c:v>
                </c:pt>
                <c:pt idx="47">
                  <c:v>62</c:v>
                </c:pt>
                <c:pt idx="48">
                  <c:v>56</c:v>
                </c:pt>
                <c:pt idx="49">
                  <c:v>93</c:v>
                </c:pt>
                <c:pt idx="50">
                  <c:v>108</c:v>
                </c:pt>
                <c:pt idx="51">
                  <c:v>101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spPr>
            <a:ln>
              <a:solidFill>
                <a:schemeClr val="accent2">
                  <a:lumMod val="40000"/>
                  <a:lumOff val="60000"/>
                </a:schemeClr>
              </a:solidFill>
            </a:ln>
          </c:spPr>
          <c:marker>
            <c:spPr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1.1111111111111101E-2"/>
                  <c:y val="4.0359300170441294E-2"/>
                </c:manualLayout>
              </c:layout>
              <c:showVal val="1"/>
            </c:dLbl>
            <c:dLbl>
              <c:idx val="1"/>
              <c:layout>
                <c:manualLayout>
                  <c:x val="2.7777777777779878E-3"/>
                  <c:y val="-6.7265500284068736E-3"/>
                </c:manualLayout>
              </c:layout>
              <c:showVal val="1"/>
            </c:dLbl>
            <c:dLbl>
              <c:idx val="2"/>
              <c:layout>
                <c:manualLayout>
                  <c:x val="-2.6388888888888875E-2"/>
                  <c:y val="1.3453100056813761E-2"/>
                </c:manualLayout>
              </c:layout>
              <c:showVal val="1"/>
            </c:dLbl>
            <c:dLbl>
              <c:idx val="3"/>
              <c:layout>
                <c:manualLayout>
                  <c:x val="-1.1111111111111125E-2"/>
                  <c:y val="1.5695283399616042E-2"/>
                </c:manualLayout>
              </c:layout>
              <c:showVal val="1"/>
            </c:dLbl>
            <c:dLbl>
              <c:idx val="4"/>
              <c:layout>
                <c:manualLayout>
                  <c:x val="-1.1111111111111125E-2"/>
                  <c:y val="-2.0179650085220692E-2"/>
                </c:manualLayout>
              </c:layout>
              <c:showVal val="1"/>
            </c:dLbl>
            <c:dLbl>
              <c:idx val="5"/>
              <c:layout>
                <c:manualLayout>
                  <c:x val="-2.7777777777780745E-3"/>
                  <c:y val="-1.5695283399616042E-2"/>
                </c:manualLayout>
              </c:layout>
              <c:showVal val="1"/>
            </c:dLbl>
            <c:dLbl>
              <c:idx val="6"/>
              <c:layout>
                <c:manualLayout>
                  <c:x val="-1.1111111111111125E-2"/>
                  <c:y val="-4.484366685605058E-3"/>
                </c:manualLayout>
              </c:layout>
              <c:showVal val="1"/>
            </c:dLbl>
            <c:dLbl>
              <c:idx val="11"/>
              <c:layout>
                <c:manualLayout>
                  <c:x val="4.1666666666666683E-3"/>
                  <c:y val="6.7265500284068736E-3"/>
                </c:manualLayout>
              </c:layout>
              <c:showVal val="1"/>
            </c:dLbl>
            <c:dLbl>
              <c:idx val="17"/>
              <c:layout>
                <c:manualLayout>
                  <c:x val="-2.5000000000000001E-2"/>
                  <c:y val="-6.7265500284068736E-3"/>
                </c:manualLayout>
              </c:layout>
              <c:showVal val="1"/>
            </c:dLbl>
            <c:dLbl>
              <c:idx val="18"/>
              <c:layout>
                <c:manualLayout>
                  <c:x val="-1.1111111111111125E-2"/>
                  <c:y val="1.5695283399616042E-2"/>
                </c:manualLayout>
              </c:layout>
              <c:showVal val="1"/>
            </c:dLbl>
            <c:dLbl>
              <c:idx val="21"/>
              <c:layout>
                <c:manualLayout>
                  <c:x val="-2.3611111111111211E-2"/>
                  <c:y val="-2.4664016770825251E-2"/>
                </c:manualLayout>
              </c:layout>
              <c:showVal val="1"/>
            </c:dLbl>
            <c:dLbl>
              <c:idx val="24"/>
              <c:layout>
                <c:manualLayout>
                  <c:x val="-8.1944444444444528E-2"/>
                  <c:y val="-4.4845432354742682E-3"/>
                </c:manualLayout>
              </c:layout>
              <c:showVal val="1"/>
            </c:dLbl>
            <c:dLbl>
              <c:idx val="32"/>
              <c:layout>
                <c:manualLayout>
                  <c:x val="-3.7500000000000006E-2"/>
                  <c:y val="1.3453100056813761E-2"/>
                </c:manualLayout>
              </c:layout>
              <c:showVal val="1"/>
            </c:dLbl>
            <c:dLbl>
              <c:idx val="33"/>
              <c:layout>
                <c:manualLayout>
                  <c:x val="-1.3888888888889605E-2"/>
                  <c:y val="2.2421833428025897E-3"/>
                </c:manualLayout>
              </c:layout>
              <c:showVal val="1"/>
            </c:dLbl>
            <c:dLbl>
              <c:idx val="37"/>
              <c:layout>
                <c:manualLayout>
                  <c:x val="-1.2500000000000001E-2"/>
                  <c:y val="1.1210916714011457E-2"/>
                </c:manualLayout>
              </c:layout>
              <c:showVal val="1"/>
            </c:dLbl>
            <c:dLbl>
              <c:idx val="38"/>
              <c:layout>
                <c:manualLayout>
                  <c:x val="-4.1666666666666683E-3"/>
                  <c:y val="1.5695283399616042E-2"/>
                </c:manualLayout>
              </c:layout>
              <c:showVal val="1"/>
            </c:dLbl>
            <c:dLbl>
              <c:idx val="39"/>
              <c:layout>
                <c:manualLayout>
                  <c:x val="-3.3333333333333229E-2"/>
                  <c:y val="1.7937466742418341E-2"/>
                </c:manualLayout>
              </c:layout>
              <c:showVal val="1"/>
            </c:dLbl>
            <c:txPr>
              <a:bodyPr/>
              <a:lstStyle/>
              <a:p>
                <a:pPr>
                  <a:defRPr sz="900" b="0"/>
                </a:pPr>
                <a:endParaRPr lang="en-US"/>
              </a:p>
            </c:txPr>
            <c:showVal val="1"/>
          </c:dLbls>
          <c:cat>
            <c:numRef>
              <c:f>Sheet1!$A$2:$A$53</c:f>
              <c:numCache>
                <c:formatCode>General</c:formatCode>
                <c:ptCount val="5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</c:numCache>
            </c:numRef>
          </c:cat>
          <c:val>
            <c:numRef>
              <c:f>Sheet1!$C$2:$C$53</c:f>
              <c:numCache>
                <c:formatCode>General</c:formatCode>
                <c:ptCount val="52"/>
                <c:pt idx="0">
                  <c:v>198</c:v>
                </c:pt>
                <c:pt idx="1">
                  <c:v>233</c:v>
                </c:pt>
                <c:pt idx="2">
                  <c:v>196</c:v>
                </c:pt>
                <c:pt idx="3">
                  <c:v>171</c:v>
                </c:pt>
                <c:pt idx="4">
                  <c:v>183</c:v>
                </c:pt>
                <c:pt idx="5">
                  <c:v>147</c:v>
                </c:pt>
                <c:pt idx="6">
                  <c:v>152</c:v>
                </c:pt>
                <c:pt idx="7">
                  <c:v>131</c:v>
                </c:pt>
                <c:pt idx="8">
                  <c:v>135</c:v>
                </c:pt>
                <c:pt idx="9">
                  <c:v>137</c:v>
                </c:pt>
                <c:pt idx="10">
                  <c:v>137</c:v>
                </c:pt>
                <c:pt idx="11">
                  <c:v>129</c:v>
                </c:pt>
                <c:pt idx="12">
                  <c:v>108</c:v>
                </c:pt>
                <c:pt idx="13">
                  <c:v>141</c:v>
                </c:pt>
                <c:pt idx="14">
                  <c:v>107</c:v>
                </c:pt>
                <c:pt idx="15">
                  <c:v>101</c:v>
                </c:pt>
                <c:pt idx="16">
                  <c:v>81</c:v>
                </c:pt>
                <c:pt idx="17">
                  <c:v>46</c:v>
                </c:pt>
                <c:pt idx="18">
                  <c:v>62</c:v>
                </c:pt>
                <c:pt idx="19">
                  <c:v>45</c:v>
                </c:pt>
                <c:pt idx="20">
                  <c:v>51</c:v>
                </c:pt>
                <c:pt idx="21">
                  <c:v>50</c:v>
                </c:pt>
                <c:pt idx="22">
                  <c:v>50</c:v>
                </c:pt>
                <c:pt idx="23">
                  <c:v>60</c:v>
                </c:pt>
                <c:pt idx="24">
                  <c:v>72</c:v>
                </c:pt>
                <c:pt idx="25">
                  <c:v>78</c:v>
                </c:pt>
                <c:pt idx="26">
                  <c:v>48</c:v>
                </c:pt>
                <c:pt idx="27">
                  <c:v>64</c:v>
                </c:pt>
                <c:pt idx="28">
                  <c:v>54</c:v>
                </c:pt>
                <c:pt idx="29">
                  <c:v>52</c:v>
                </c:pt>
                <c:pt idx="30">
                  <c:v>44</c:v>
                </c:pt>
                <c:pt idx="31">
                  <c:v>45</c:v>
                </c:pt>
                <c:pt idx="32">
                  <c:v>47</c:v>
                </c:pt>
                <c:pt idx="33">
                  <c:v>56</c:v>
                </c:pt>
                <c:pt idx="34">
                  <c:v>44</c:v>
                </c:pt>
                <c:pt idx="35">
                  <c:v>57</c:v>
                </c:pt>
                <c:pt idx="36">
                  <c:v>36</c:v>
                </c:pt>
                <c:pt idx="37">
                  <c:v>34</c:v>
                </c:pt>
                <c:pt idx="38">
                  <c:v>44</c:v>
                </c:pt>
                <c:pt idx="39">
                  <c:v>26</c:v>
                </c:pt>
                <c:pt idx="40">
                  <c:v>45</c:v>
                </c:pt>
                <c:pt idx="41">
                  <c:v>43</c:v>
                </c:pt>
                <c:pt idx="42">
                  <c:v>29</c:v>
                </c:pt>
                <c:pt idx="43">
                  <c:v>32</c:v>
                </c:pt>
                <c:pt idx="44">
                  <c:v>30</c:v>
                </c:pt>
                <c:pt idx="45">
                  <c:v>32</c:v>
                </c:pt>
                <c:pt idx="46">
                  <c:v>31</c:v>
                </c:pt>
                <c:pt idx="47">
                  <c:v>31</c:v>
                </c:pt>
                <c:pt idx="48">
                  <c:v>33</c:v>
                </c:pt>
                <c:pt idx="49">
                  <c:v>38</c:v>
                </c:pt>
                <c:pt idx="50">
                  <c:v>38</c:v>
                </c:pt>
                <c:pt idx="51">
                  <c:v>33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2017</c:v>
                </c:pt>
              </c:strCache>
            </c:strRef>
          </c:tx>
          <c:spPr>
            <a:ln>
              <a:solidFill>
                <a:schemeClr val="accent3">
                  <a:lumMod val="40000"/>
                  <a:lumOff val="60000"/>
                </a:schemeClr>
              </a:solidFill>
            </a:ln>
          </c:spPr>
          <c:marker>
            <c:spPr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2.6388888888888878E-2"/>
                  <c:y val="-4.4843666856049349E-3"/>
                </c:manualLayout>
              </c:layout>
              <c:showVal val="1"/>
            </c:dLbl>
            <c:dLbl>
              <c:idx val="1"/>
              <c:layout>
                <c:manualLayout>
                  <c:x val="-1.9444553805774301E-2"/>
                  <c:y val="2.2421656878153416E-2"/>
                </c:manualLayout>
              </c:layout>
              <c:showVal val="1"/>
            </c:dLbl>
            <c:dLbl>
              <c:idx val="2"/>
              <c:layout>
                <c:manualLayout>
                  <c:x val="-1.2500000000000001E-2"/>
                  <c:y val="1.7937466742418341E-2"/>
                </c:manualLayout>
              </c:layout>
              <c:showVal val="1"/>
            </c:dLbl>
            <c:dLbl>
              <c:idx val="3"/>
              <c:layout>
                <c:manualLayout>
                  <c:x val="-2.9166666666666667E-2"/>
                  <c:y val="2.4664016770825251E-2"/>
                </c:manualLayout>
              </c:layout>
              <c:showVal val="1"/>
            </c:dLbl>
            <c:dLbl>
              <c:idx val="4"/>
              <c:layout>
                <c:manualLayout>
                  <c:x val="2.6388888888888878E-2"/>
                  <c:y val="2.0179650085220692E-2"/>
                </c:manualLayout>
              </c:layout>
              <c:showVal val="1"/>
            </c:dLbl>
            <c:dLbl>
              <c:idx val="5"/>
              <c:layout>
                <c:manualLayout>
                  <c:x val="-1.8055555555555561E-2"/>
                  <c:y val="-2.0179650085220612E-2"/>
                </c:manualLayout>
              </c:layout>
              <c:showVal val="1"/>
            </c:dLbl>
            <c:dLbl>
              <c:idx val="6"/>
              <c:layout>
                <c:manualLayout>
                  <c:x val="-1.8055555555555543E-2"/>
                  <c:y val="-2.2421833428024822E-3"/>
                </c:manualLayout>
              </c:layout>
              <c:showVal val="1"/>
            </c:dLbl>
            <c:dLbl>
              <c:idx val="7"/>
              <c:layout>
                <c:manualLayout>
                  <c:x val="-2.0833333333333412E-2"/>
                  <c:y val="1.5695283399616042E-2"/>
                </c:manualLayout>
              </c:layout>
              <c:showVal val="1"/>
            </c:dLbl>
            <c:dLbl>
              <c:idx val="8"/>
              <c:layout>
                <c:manualLayout>
                  <c:x val="-1.5277887139107623E-2"/>
                  <c:y val="-6.7265500284068736E-3"/>
                </c:manualLayout>
              </c:layout>
              <c:showVal val="1"/>
            </c:dLbl>
            <c:dLbl>
              <c:idx val="9"/>
              <c:layout>
                <c:manualLayout>
                  <c:x val="-2.2222222222222251E-2"/>
                  <c:y val="-1.7937466742418341E-2"/>
                </c:manualLayout>
              </c:layout>
              <c:tx>
                <c:rich>
                  <a:bodyPr/>
                  <a:lstStyle/>
                  <a:p>
                    <a:r>
                      <a:rPr lang="en-US" sz="900" b="0" dirty="0" smtClean="0">
                        <a:solidFill>
                          <a:schemeClr val="tx1"/>
                        </a:solidFill>
                      </a:rPr>
                      <a:t>61</a:t>
                    </a:r>
                    <a:endParaRPr lang="en-US" sz="1400" b="0" dirty="0"/>
                  </a:p>
                </c:rich>
              </c:tx>
              <c:showVal val="1"/>
            </c:dLbl>
            <c:dLbl>
              <c:idx val="10"/>
              <c:layout>
                <c:manualLayout>
                  <c:x val="-1.6666666666666701E-2"/>
                  <c:y val="-1.5695283399616042E-2"/>
                </c:manualLayout>
              </c:layout>
              <c:showVal val="1"/>
            </c:dLbl>
            <c:dLbl>
              <c:idx val="11"/>
              <c:layout>
                <c:manualLayout>
                  <c:x val="-1.8055555555555561E-2"/>
                  <c:y val="1.7937466742418341E-2"/>
                </c:manualLayout>
              </c:layout>
              <c:showVal val="1"/>
            </c:dLbl>
            <c:dLbl>
              <c:idx val="12"/>
              <c:layout>
                <c:manualLayout>
                  <c:x val="-1.9444444444444445E-2"/>
                  <c:y val="-2.0179650085220612E-2"/>
                </c:manualLayout>
              </c:layout>
              <c:showVal val="1"/>
            </c:dLbl>
            <c:dLbl>
              <c:idx val="13"/>
              <c:layout>
                <c:manualLayout>
                  <c:x val="-1.2500000000000001E-2"/>
                  <c:y val="-2.2421833428024761E-3"/>
                </c:manualLayout>
              </c:layout>
              <c:showVal val="1"/>
            </c:dLbl>
            <c:dLbl>
              <c:idx val="14"/>
              <c:layout>
                <c:manualLayout>
                  <c:x val="-1.3888888888889336E-2"/>
                  <c:y val="-1.7937466742418341E-2"/>
                </c:manualLayout>
              </c:layout>
              <c:showVal val="1"/>
            </c:dLbl>
            <c:dLbl>
              <c:idx val="15"/>
              <c:layout>
                <c:manualLayout>
                  <c:x val="-1.5277777777777727E-2"/>
                  <c:y val="4.4843666856049782E-3"/>
                </c:manualLayout>
              </c:layout>
              <c:showVal val="1"/>
            </c:dLbl>
            <c:dLbl>
              <c:idx val="16"/>
              <c:layout>
                <c:manualLayout>
                  <c:x val="-1.6666666666666725E-2"/>
                  <c:y val="-4.4843666856049088E-3"/>
                </c:manualLayout>
              </c:layout>
              <c:showVal val="1"/>
            </c:dLbl>
            <c:dLbl>
              <c:idx val="17"/>
              <c:layout>
                <c:manualLayout>
                  <c:x val="-1.9444444444444445E-2"/>
                  <c:y val="-6.5023493491135911E-2"/>
                </c:manualLayout>
              </c:layout>
              <c:showVal val="1"/>
            </c:dLbl>
            <c:dLbl>
              <c:idx val="18"/>
              <c:layout>
                <c:manualLayout>
                  <c:x val="-1.9444444444444445E-2"/>
                  <c:y val="-1.5695459949486026E-2"/>
                </c:manualLayout>
              </c:layout>
              <c:showVal val="1"/>
            </c:dLbl>
            <c:dLbl>
              <c:idx val="19"/>
              <c:layout>
                <c:manualLayout>
                  <c:x val="-2.7777777777779348E-2"/>
                  <c:y val="-3.1390566799232078E-2"/>
                </c:manualLayout>
              </c:layout>
              <c:showVal val="1"/>
            </c:dLbl>
            <c:dLbl>
              <c:idx val="20"/>
              <c:layout>
                <c:manualLayout>
                  <c:x val="-4.5833442694663107E-2"/>
                  <c:y val="-6.7265500284068736E-3"/>
                </c:manualLayout>
              </c:layout>
              <c:showVal val="1"/>
            </c:dLbl>
            <c:dLbl>
              <c:idx val="21"/>
              <c:layout>
                <c:manualLayout>
                  <c:x val="-3.1944444444444442E-2"/>
                  <c:y val="-2.4664016770825251E-2"/>
                </c:manualLayout>
              </c:layout>
              <c:showVal val="1"/>
            </c:dLbl>
            <c:dLbl>
              <c:idx val="22"/>
              <c:layout>
                <c:manualLayout>
                  <c:x val="-1.6666666666666701E-2"/>
                  <c:y val="-2.0179650085220692E-2"/>
                </c:manualLayout>
              </c:layout>
              <c:showVal val="1"/>
            </c:dLbl>
            <c:dLbl>
              <c:idx val="23"/>
              <c:layout>
                <c:manualLayout>
                  <c:x val="-9.7222222222222224E-3"/>
                  <c:y val="-2.2421833428024483E-2"/>
                </c:manualLayout>
              </c:layout>
              <c:showVal val="1"/>
            </c:dLbl>
            <c:dLbl>
              <c:idx val="25"/>
              <c:layout>
                <c:manualLayout>
                  <c:x val="-9.7222222222222224E-3"/>
                  <c:y val="8.9687333712095228E-3"/>
                </c:manualLayout>
              </c:layout>
              <c:showVal val="1"/>
            </c:dLbl>
            <c:dLbl>
              <c:idx val="26"/>
              <c:layout>
                <c:manualLayout>
                  <c:x val="-1.3888888888889296E-2"/>
                  <c:y val="-6.7265500284068736E-3"/>
                </c:manualLayout>
              </c:layout>
              <c:showVal val="1"/>
            </c:dLbl>
            <c:dLbl>
              <c:idx val="27"/>
              <c:layout>
                <c:manualLayout>
                  <c:x val="-1.2500000000000001E-2"/>
                  <c:y val="-2.4664016770825251E-2"/>
                </c:manualLayout>
              </c:layout>
              <c:showVal val="1"/>
            </c:dLbl>
            <c:dLbl>
              <c:idx val="28"/>
              <c:layout>
                <c:manualLayout>
                  <c:x val="-3.333333333333334E-2"/>
                  <c:y val="-3.1390566799232078E-2"/>
                </c:manualLayout>
              </c:layout>
              <c:showVal val="1"/>
            </c:dLbl>
            <c:dLbl>
              <c:idx val="30"/>
              <c:layout>
                <c:manualLayout>
                  <c:x val="-2.0833333333333412E-2"/>
                  <c:y val="-2.4664016770825251E-2"/>
                </c:manualLayout>
              </c:layout>
              <c:showVal val="1"/>
            </c:dLbl>
            <c:dLbl>
              <c:idx val="31"/>
              <c:layout>
                <c:manualLayout>
                  <c:x val="-2.5000000000000001E-2"/>
                  <c:y val="6.7265500284068736E-3"/>
                </c:manualLayout>
              </c:layout>
              <c:showVal val="1"/>
            </c:dLbl>
            <c:dLbl>
              <c:idx val="32"/>
              <c:layout>
                <c:manualLayout>
                  <c:x val="-1.8055555555555561E-2"/>
                  <c:y val="-1.7937466742418341E-2"/>
                </c:manualLayout>
              </c:layout>
              <c:showVal val="1"/>
            </c:dLbl>
            <c:dLbl>
              <c:idx val="33"/>
              <c:layout>
                <c:manualLayout>
                  <c:x val="-1.1111111111111125E-2"/>
                  <c:y val="-6.7265500284068736E-3"/>
                </c:manualLayout>
              </c:layout>
              <c:showVal val="1"/>
            </c:dLbl>
            <c:dLbl>
              <c:idx val="34"/>
              <c:layout>
                <c:manualLayout>
                  <c:x val="-1.6666666666666701E-2"/>
                  <c:y val="2.4664016770825251E-2"/>
                </c:manualLayout>
              </c:layout>
              <c:showVal val="1"/>
            </c:dLbl>
            <c:dLbl>
              <c:idx val="35"/>
              <c:layout>
                <c:manualLayout>
                  <c:x val="-2.6388888888888878E-2"/>
                  <c:y val="-2.4664016770825251E-2"/>
                </c:manualLayout>
              </c:layout>
              <c:showVal val="1"/>
            </c:dLbl>
            <c:dLbl>
              <c:idx val="36"/>
              <c:layout>
                <c:manualLayout>
                  <c:x val="-1.2500000000000001E-2"/>
                  <c:y val="-1.7937466742418261E-2"/>
                </c:manualLayout>
              </c:layout>
              <c:showVal val="1"/>
            </c:dLbl>
            <c:dLbl>
              <c:idx val="37"/>
              <c:layout>
                <c:manualLayout>
                  <c:x val="-2.2222331583552052E-2"/>
                  <c:y val="-2.2421833428025221E-3"/>
                </c:manualLayout>
              </c:layout>
              <c:showVal val="1"/>
            </c:dLbl>
            <c:dLbl>
              <c:idx val="38"/>
              <c:layout>
                <c:manualLayout>
                  <c:x val="-2.3611111111111211E-2"/>
                  <c:y val="-1.7937466742418341E-2"/>
                </c:manualLayout>
              </c:layout>
              <c:spPr/>
              <c:txPr>
                <a:bodyPr/>
                <a:lstStyle/>
                <a:p>
                  <a:pPr>
                    <a:defRPr sz="500" b="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39"/>
              <c:layout>
                <c:manualLayout>
                  <c:x val="-1.8055555555555481E-2"/>
                  <c:y val="-3.5874933484837605E-2"/>
                </c:manualLayout>
              </c:layout>
              <c:showVal val="1"/>
            </c:dLbl>
            <c:dLbl>
              <c:idx val="40"/>
              <c:layout>
                <c:manualLayout>
                  <c:x val="-1.9444444444444445E-2"/>
                  <c:y val="3.5874933484837598E-2"/>
                </c:manualLayout>
              </c:layout>
              <c:showVal val="1"/>
            </c:dLbl>
            <c:dLbl>
              <c:idx val="41"/>
              <c:layout>
                <c:manualLayout>
                  <c:x val="-1.1111111111111125E-2"/>
                  <c:y val="-1.7937466742418341E-2"/>
                </c:manualLayout>
              </c:layout>
              <c:showVal val="1"/>
            </c:dLbl>
            <c:dLbl>
              <c:idx val="42"/>
              <c:layout>
                <c:manualLayout>
                  <c:x val="-2.0833333333333412E-2"/>
                  <c:y val="1.5695283399616042E-2"/>
                </c:manualLayout>
              </c:layout>
              <c:showVal val="1"/>
            </c:dLbl>
            <c:dLbl>
              <c:idx val="43"/>
              <c:layout>
                <c:manualLayout>
                  <c:x val="-1.3888888888889261E-2"/>
                  <c:y val="-1.5695283399616042E-2"/>
                </c:manualLayout>
              </c:layout>
              <c:showVal val="1"/>
            </c:dLbl>
            <c:dLbl>
              <c:idx val="44"/>
              <c:layout>
                <c:manualLayout>
                  <c:x val="-2.5000109361329802E-2"/>
                  <c:y val="2.9148383456429852E-2"/>
                </c:manualLayout>
              </c:layout>
              <c:showVal val="1"/>
            </c:dLbl>
            <c:dLbl>
              <c:idx val="45"/>
              <c:layout>
                <c:manualLayout>
                  <c:x val="-1.9444444444444445E-2"/>
                  <c:y val="-2.6906200113627612E-2"/>
                </c:manualLayout>
              </c:layout>
              <c:showVal val="1"/>
            </c:dLbl>
            <c:dLbl>
              <c:idx val="46"/>
              <c:layout>
                <c:manualLayout>
                  <c:x val="-1.8055555555555481E-2"/>
                  <c:y val="2.4664016770825251E-2"/>
                </c:manualLayout>
              </c:layout>
              <c:showVal val="1"/>
            </c:dLbl>
            <c:dLbl>
              <c:idx val="47"/>
              <c:layout>
                <c:manualLayout>
                  <c:x val="-2.3611111111111211E-2"/>
                  <c:y val="3.5874933484837557E-2"/>
                </c:manualLayout>
              </c:layout>
              <c:spPr/>
              <c:txPr>
                <a:bodyPr/>
                <a:lstStyle/>
                <a:p>
                  <a:pPr>
                    <a:defRPr sz="500" b="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48"/>
              <c:layout>
                <c:manualLayout>
                  <c:x val="-2.3611111111111211E-2"/>
                  <c:y val="-3.811711682763895E-2"/>
                </c:manualLayout>
              </c:layout>
              <c:showVal val="1"/>
            </c:dLbl>
            <c:dLbl>
              <c:idx val="49"/>
              <c:layout>
                <c:manualLayout>
                  <c:x val="-6.9444444444446939E-3"/>
                  <c:y val="1.7937466742418341E-2"/>
                </c:manualLayout>
              </c:layout>
              <c:spPr/>
              <c:txPr>
                <a:bodyPr/>
                <a:lstStyle/>
                <a:p>
                  <a:pPr>
                    <a:defRPr sz="500" b="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50"/>
              <c:layout>
                <c:manualLayout>
                  <c:x val="-1.1111111111111125E-2"/>
                  <c:y val="-2.4664016770825251E-2"/>
                </c:manualLayout>
              </c:layout>
              <c:showVal val="1"/>
            </c:dLbl>
            <c:dLbl>
              <c:idx val="51"/>
              <c:layout>
                <c:manualLayout>
                  <c:x val="-6.9444444444445932E-3"/>
                  <c:y val="1.7937466742418341E-2"/>
                </c:manualLayout>
              </c:layout>
              <c:showVal val="1"/>
            </c:dLbl>
            <c:txPr>
              <a:bodyPr/>
              <a:lstStyle/>
              <a:p>
                <a:pPr>
                  <a:defRPr sz="900" b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Sheet1!$A$2:$A$53</c:f>
              <c:numCache>
                <c:formatCode>General</c:formatCode>
                <c:ptCount val="5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</c:numCache>
            </c:numRef>
          </c:cat>
          <c:val>
            <c:numRef>
              <c:f>Sheet1!$D$2:$D$53</c:f>
              <c:numCache>
                <c:formatCode>General</c:formatCode>
                <c:ptCount val="52"/>
                <c:pt idx="0">
                  <c:v>56</c:v>
                </c:pt>
                <c:pt idx="1">
                  <c:v>51</c:v>
                </c:pt>
                <c:pt idx="2">
                  <c:v>40</c:v>
                </c:pt>
                <c:pt idx="3">
                  <c:v>49</c:v>
                </c:pt>
                <c:pt idx="4">
                  <c:v>34</c:v>
                </c:pt>
                <c:pt idx="5">
                  <c:v>60</c:v>
                </c:pt>
                <c:pt idx="6">
                  <c:v>55</c:v>
                </c:pt>
                <c:pt idx="7">
                  <c:v>52</c:v>
                </c:pt>
                <c:pt idx="8">
                  <c:v>50</c:v>
                </c:pt>
                <c:pt idx="9">
                  <c:v>61</c:v>
                </c:pt>
                <c:pt idx="10">
                  <c:v>50</c:v>
                </c:pt>
                <c:pt idx="11">
                  <c:v>48</c:v>
                </c:pt>
                <c:pt idx="12">
                  <c:v>60</c:v>
                </c:pt>
                <c:pt idx="13">
                  <c:v>45</c:v>
                </c:pt>
                <c:pt idx="14">
                  <c:v>55</c:v>
                </c:pt>
                <c:pt idx="15">
                  <c:v>73</c:v>
                </c:pt>
                <c:pt idx="16">
                  <c:v>57</c:v>
                </c:pt>
                <c:pt idx="17">
                  <c:v>49</c:v>
                </c:pt>
                <c:pt idx="18">
                  <c:v>63</c:v>
                </c:pt>
                <c:pt idx="19">
                  <c:v>72</c:v>
                </c:pt>
                <c:pt idx="20">
                  <c:v>94</c:v>
                </c:pt>
                <c:pt idx="21">
                  <c:v>97</c:v>
                </c:pt>
                <c:pt idx="22">
                  <c:v>85</c:v>
                </c:pt>
                <c:pt idx="23">
                  <c:v>76</c:v>
                </c:pt>
                <c:pt idx="24">
                  <c:v>83</c:v>
                </c:pt>
                <c:pt idx="25">
                  <c:v>70</c:v>
                </c:pt>
                <c:pt idx="26">
                  <c:v>87</c:v>
                </c:pt>
                <c:pt idx="27">
                  <c:v>69</c:v>
                </c:pt>
                <c:pt idx="28">
                  <c:v>90</c:v>
                </c:pt>
                <c:pt idx="29">
                  <c:v>90</c:v>
                </c:pt>
                <c:pt idx="30">
                  <c:v>117</c:v>
                </c:pt>
                <c:pt idx="31">
                  <c:v>113</c:v>
                </c:pt>
                <c:pt idx="32">
                  <c:v>95</c:v>
                </c:pt>
                <c:pt idx="33">
                  <c:v>75</c:v>
                </c:pt>
                <c:pt idx="34">
                  <c:v>38</c:v>
                </c:pt>
                <c:pt idx="35">
                  <c:v>72</c:v>
                </c:pt>
                <c:pt idx="36">
                  <c:v>73</c:v>
                </c:pt>
                <c:pt idx="37">
                  <c:v>44</c:v>
                </c:pt>
                <c:pt idx="38">
                  <c:v>58</c:v>
                </c:pt>
                <c:pt idx="39">
                  <c:v>44</c:v>
                </c:pt>
                <c:pt idx="40">
                  <c:v>35</c:v>
                </c:pt>
                <c:pt idx="41">
                  <c:v>45</c:v>
                </c:pt>
                <c:pt idx="42">
                  <c:v>32</c:v>
                </c:pt>
                <c:pt idx="43">
                  <c:v>42</c:v>
                </c:pt>
                <c:pt idx="44">
                  <c:v>37</c:v>
                </c:pt>
                <c:pt idx="45">
                  <c:v>35</c:v>
                </c:pt>
                <c:pt idx="46">
                  <c:v>33</c:v>
                </c:pt>
                <c:pt idx="47">
                  <c:v>30</c:v>
                </c:pt>
                <c:pt idx="48">
                  <c:v>35</c:v>
                </c:pt>
                <c:pt idx="49">
                  <c:v>31</c:v>
                </c:pt>
                <c:pt idx="50">
                  <c:v>40</c:v>
                </c:pt>
                <c:pt idx="51">
                  <c:v>28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2018</c:v>
                </c:pt>
              </c:strCache>
            </c:strRef>
          </c:tx>
          <c:spPr>
            <a:ln w="38100">
              <a:solidFill>
                <a:schemeClr val="accent4">
                  <a:lumMod val="60000"/>
                  <a:lumOff val="40000"/>
                </a:schemeClr>
              </a:solidFill>
            </a:ln>
          </c:spPr>
          <c:marker>
            <c:spPr>
              <a:solidFill>
                <a:schemeClr val="accent4">
                  <a:lumMod val="20000"/>
                  <a:lumOff val="80000"/>
                </a:schemeClr>
              </a:solidFill>
              <a:ln w="38100">
                <a:solidFill>
                  <a:srgbClr val="7030A0"/>
                </a:solidFill>
              </a:ln>
            </c:spPr>
          </c:marker>
          <c:dLbls>
            <c:dLbl>
              <c:idx val="1"/>
              <c:layout>
                <c:manualLayout>
                  <c:x val="0"/>
                  <c:y val="6.9507683626872013E-2"/>
                </c:manualLayout>
              </c:layout>
              <c:showVal val="1"/>
            </c:dLbl>
            <c:dLbl>
              <c:idx val="8"/>
              <c:layout>
                <c:manualLayout>
                  <c:x val="-2.0833333333333412E-2"/>
                  <c:y val="2.2421833428024059E-2"/>
                </c:manualLayout>
              </c:layout>
              <c:showVal val="1"/>
            </c:dLbl>
            <c:dLbl>
              <c:idx val="9"/>
              <c:layout>
                <c:manualLayout>
                  <c:x val="-6.9444444444445716E-3"/>
                  <c:y val="0"/>
                </c:manualLayout>
              </c:layout>
              <c:showVal val="1"/>
            </c:dLbl>
            <c:dLbl>
              <c:idx val="10"/>
              <c:layout>
                <c:manualLayout>
                  <c:x val="-1.5277777777777781E-2"/>
                  <c:y val="-1.7937819842157483E-2"/>
                </c:manualLayout>
              </c:layout>
              <c:showVal val="1"/>
            </c:dLbl>
            <c:dLbl>
              <c:idx val="11"/>
              <c:layout>
                <c:manualLayout>
                  <c:x val="-1.5277777777777781E-2"/>
                  <c:y val="1.7937466742418341E-2"/>
                </c:manualLayout>
              </c:layout>
              <c:showVal val="1"/>
            </c:dLbl>
            <c:dLbl>
              <c:idx val="12"/>
              <c:layout>
                <c:manualLayout>
                  <c:x val="-1.1111111111111125E-2"/>
                  <c:y val="1.5695283399616042E-2"/>
                </c:manualLayout>
              </c:layout>
              <c:showVal val="1"/>
            </c:dLbl>
            <c:dLbl>
              <c:idx val="13"/>
              <c:layout>
                <c:manualLayout>
                  <c:x val="-5.5555555555555558E-3"/>
                  <c:y val="2.2421833428024123E-3"/>
                </c:manualLayout>
              </c:layout>
              <c:showVal val="1"/>
            </c:dLbl>
            <c:dLbl>
              <c:idx val="14"/>
              <c:layout>
                <c:manualLayout>
                  <c:x val="-5.5555555555555558E-3"/>
                  <c:y val="4.0359300170441294E-2"/>
                </c:manualLayout>
              </c:layout>
              <c:showVal val="1"/>
            </c:dLbl>
            <c:dLbl>
              <c:idx val="16"/>
              <c:layout>
                <c:manualLayout>
                  <c:x val="-1.0936132983377284E-7"/>
                  <c:y val="-3.1390566799232078E-2"/>
                </c:manualLayout>
              </c:layout>
              <c:showVal val="1"/>
            </c:dLbl>
            <c:dLbl>
              <c:idx val="17"/>
              <c:layout>
                <c:manualLayout>
                  <c:x val="-2.7777777777778768E-3"/>
                  <c:y val="1.3453100056813761E-2"/>
                </c:manualLayout>
              </c:layout>
              <c:showVal val="1"/>
            </c:dLbl>
            <c:dLbl>
              <c:idx val="19"/>
              <c:layout>
                <c:manualLayout>
                  <c:x val="-6.9444444444445412E-3"/>
                  <c:y val="1.1210916714011457E-2"/>
                </c:manualLayout>
              </c:layout>
              <c:showVal val="1"/>
            </c:dLbl>
            <c:dLbl>
              <c:idx val="20"/>
              <c:layout>
                <c:manualLayout>
                  <c:x val="-1.6666666666666701E-2"/>
                  <c:y val="-1.5695283399616042E-2"/>
                </c:manualLayout>
              </c:layout>
              <c:showVal val="1"/>
            </c:dLbl>
            <c:dLbl>
              <c:idx val="21"/>
              <c:layout>
                <c:manualLayout>
                  <c:x val="-5.5555555555555558E-3"/>
                  <c:y val="2.2421833428023855E-3"/>
                </c:manualLayout>
              </c:layout>
              <c:showVal val="1"/>
            </c:dLbl>
            <c:dLbl>
              <c:idx val="22"/>
              <c:layout>
                <c:manualLayout>
                  <c:x val="-9.7222222222222224E-3"/>
                  <c:y val="-1.1210916714011457E-2"/>
                </c:manualLayout>
              </c:layout>
              <c:showVal val="1"/>
            </c:dLbl>
            <c:dLbl>
              <c:idx val="23"/>
              <c:layout>
                <c:manualLayout>
                  <c:x val="-1.1111111111111125E-2"/>
                  <c:y val="2.4664016770825251E-2"/>
                </c:manualLayout>
              </c:layout>
              <c:showVal val="1"/>
            </c:dLbl>
            <c:dLbl>
              <c:idx val="24"/>
              <c:layout>
                <c:manualLayout>
                  <c:x val="-1.2500000000000001E-2"/>
                  <c:y val="-2.9148383456429852E-2"/>
                </c:manualLayout>
              </c:layout>
              <c:showVal val="1"/>
            </c:dLbl>
            <c:dLbl>
              <c:idx val="25"/>
              <c:layout>
                <c:manualLayout>
                  <c:x val="-6.944444444444523E-3"/>
                  <c:y val="1.5695283399616042E-2"/>
                </c:manualLayout>
              </c:layout>
              <c:showVal val="1"/>
            </c:dLbl>
            <c:dLbl>
              <c:idx val="26"/>
              <c:layout>
                <c:manualLayout>
                  <c:x val="-1.5277777777777781E-2"/>
                  <c:y val="-2.6906200113627612E-2"/>
                </c:manualLayout>
              </c:layout>
              <c:showVal val="1"/>
            </c:dLbl>
            <c:dLbl>
              <c:idx val="27"/>
              <c:layout>
                <c:manualLayout>
                  <c:x val="-8.3333333333333367E-3"/>
                  <c:y val="-4.4843666856047145E-3"/>
                </c:manualLayout>
              </c:layout>
              <c:showVal val="1"/>
            </c:dLbl>
            <c:dLbl>
              <c:idx val="31"/>
              <c:layout>
                <c:manualLayout>
                  <c:x val="-1.3888888888889074E-2"/>
                  <c:y val="-2.0179650085220692E-2"/>
                </c:manualLayout>
              </c:layout>
              <c:showVal val="1"/>
            </c:dLbl>
            <c:dLbl>
              <c:idx val="32"/>
              <c:layout>
                <c:manualLayout>
                  <c:x val="-1.6666666666666701E-2"/>
                  <c:y val="-3.1390566799232078E-2"/>
                </c:manualLayout>
              </c:layout>
              <c:showVal val="1"/>
            </c:dLbl>
            <c:dLbl>
              <c:idx val="33"/>
              <c:layout>
                <c:manualLayout>
                  <c:x val="-1.8055555555555561E-2"/>
                  <c:y val="3.1390566799232078E-2"/>
                </c:manualLayout>
              </c:layout>
              <c:showVal val="1"/>
            </c:dLbl>
            <c:dLbl>
              <c:idx val="36"/>
              <c:layout>
                <c:manualLayout>
                  <c:x val="6.9444444444444987E-3"/>
                  <c:y val="-3.363275014203438E-2"/>
                </c:manualLayout>
              </c:layout>
              <c:showVal val="1"/>
            </c:dLbl>
            <c:dLbl>
              <c:idx val="38"/>
              <c:layout>
                <c:manualLayout>
                  <c:x val="-9.7222222222222224E-3"/>
                  <c:y val="1.3453100056813761E-2"/>
                </c:manualLayout>
              </c:layout>
              <c:showVal val="1"/>
            </c:dLbl>
            <c:dLbl>
              <c:idx val="39"/>
              <c:layout>
                <c:manualLayout>
                  <c:x val="-3.472222222222214E-2"/>
                  <c:y val="-5.6054583570057347E-2"/>
                </c:manualLayout>
              </c:layout>
              <c:showVal val="1"/>
            </c:dLbl>
            <c:dLbl>
              <c:idx val="41"/>
              <c:layout>
                <c:manualLayout>
                  <c:x val="-3.333333333333334E-2"/>
                  <c:y val="6.2781133598464156E-2"/>
                </c:manualLayout>
              </c:layout>
              <c:showVal val="1"/>
            </c:dLbl>
            <c:dLbl>
              <c:idx val="42"/>
              <c:layout>
                <c:manualLayout>
                  <c:x val="-1.8055555555555561E-2"/>
                  <c:y val="-1.7937466742418261E-2"/>
                </c:manualLayout>
              </c:layout>
              <c:showVal val="1"/>
            </c:dLbl>
            <c:dLbl>
              <c:idx val="43"/>
              <c:layout>
                <c:manualLayout>
                  <c:x val="-2.2222222222222251E-2"/>
                  <c:y val="-2.2421833428023369E-2"/>
                </c:manualLayout>
              </c:layout>
              <c:showVal val="1"/>
            </c:dLbl>
            <c:dLbl>
              <c:idx val="44"/>
              <c:layout>
                <c:manualLayout>
                  <c:x val="-2.6388888888888989E-2"/>
                  <c:y val="-1.3453100056813761E-2"/>
                </c:manualLayout>
              </c:layout>
              <c:showVal val="1"/>
            </c:dLbl>
            <c:dLbl>
              <c:idx val="45"/>
              <c:layout>
                <c:manualLayout>
                  <c:x val="-5.5555555555555558E-3"/>
                  <c:y val="-1.7937466742418341E-2"/>
                </c:manualLayout>
              </c:layout>
              <c:showVal val="1"/>
            </c:dLbl>
            <c:dLbl>
              <c:idx val="46"/>
              <c:layout>
                <c:manualLayout>
                  <c:x val="-1.3888888888888897E-2"/>
                  <c:y val="-4.4843666856046675E-2"/>
                </c:manualLayout>
              </c:layout>
              <c:showVal val="1"/>
            </c:dLbl>
            <c:dLbl>
              <c:idx val="51"/>
              <c:layout>
                <c:manualLayout>
                  <c:x val="0"/>
                  <c:y val="-4.2601483513243513E-2"/>
                </c:manualLayout>
              </c:layout>
              <c:spPr/>
              <c:txPr>
                <a:bodyPr/>
                <a:lstStyle/>
                <a:p>
                  <a:pPr>
                    <a:defRPr lang="en-US" sz="1200"/>
                  </a:pPr>
                  <a:endParaRPr lang="en-US"/>
                </a:p>
              </c:txPr>
              <c:showVal val="1"/>
            </c:dLbl>
            <c:txPr>
              <a:bodyPr/>
              <a:lstStyle/>
              <a:p>
                <a:pPr>
                  <a:defRPr sz="1200" b="0"/>
                </a:pPr>
                <a:endParaRPr lang="en-US"/>
              </a:p>
            </c:txPr>
            <c:showVal val="1"/>
          </c:dLbls>
          <c:cat>
            <c:numRef>
              <c:f>Sheet1!$A$2:$A$53</c:f>
              <c:numCache>
                <c:formatCode>General</c:formatCode>
                <c:ptCount val="5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</c:numCache>
            </c:numRef>
          </c:cat>
          <c:val>
            <c:numRef>
              <c:f>Sheet1!$E$2:$E$53</c:f>
              <c:numCache>
                <c:formatCode>General</c:formatCode>
                <c:ptCount val="52"/>
                <c:pt idx="0">
                  <c:v>33</c:v>
                </c:pt>
                <c:pt idx="1">
                  <c:v>44</c:v>
                </c:pt>
                <c:pt idx="2">
                  <c:v>43</c:v>
                </c:pt>
                <c:pt idx="3">
                  <c:v>18</c:v>
                </c:pt>
                <c:pt idx="4">
                  <c:v>35</c:v>
                </c:pt>
                <c:pt idx="5">
                  <c:v>43</c:v>
                </c:pt>
                <c:pt idx="6">
                  <c:v>35</c:v>
                </c:pt>
                <c:pt idx="7">
                  <c:v>34</c:v>
                </c:pt>
                <c:pt idx="8">
                  <c:v>23</c:v>
                </c:pt>
                <c:pt idx="9">
                  <c:v>25</c:v>
                </c:pt>
                <c:pt idx="10">
                  <c:v>36</c:v>
                </c:pt>
                <c:pt idx="11">
                  <c:v>31</c:v>
                </c:pt>
                <c:pt idx="12">
                  <c:v>22</c:v>
                </c:pt>
                <c:pt idx="13">
                  <c:v>26</c:v>
                </c:pt>
                <c:pt idx="14">
                  <c:v>29</c:v>
                </c:pt>
                <c:pt idx="15">
                  <c:v>19</c:v>
                </c:pt>
                <c:pt idx="16">
                  <c:v>23</c:v>
                </c:pt>
                <c:pt idx="17">
                  <c:v>22</c:v>
                </c:pt>
                <c:pt idx="18">
                  <c:v>26</c:v>
                </c:pt>
                <c:pt idx="19">
                  <c:v>12</c:v>
                </c:pt>
                <c:pt idx="20">
                  <c:v>23</c:v>
                </c:pt>
                <c:pt idx="21">
                  <c:v>17</c:v>
                </c:pt>
                <c:pt idx="22">
                  <c:v>29</c:v>
                </c:pt>
                <c:pt idx="23">
                  <c:v>17</c:v>
                </c:pt>
                <c:pt idx="24">
                  <c:v>20</c:v>
                </c:pt>
                <c:pt idx="25">
                  <c:v>22</c:v>
                </c:pt>
                <c:pt idx="26">
                  <c:v>25</c:v>
                </c:pt>
                <c:pt idx="27">
                  <c:v>35</c:v>
                </c:pt>
                <c:pt idx="28">
                  <c:v>21</c:v>
                </c:pt>
                <c:pt idx="29">
                  <c:v>53</c:v>
                </c:pt>
                <c:pt idx="30">
                  <c:v>33</c:v>
                </c:pt>
                <c:pt idx="31">
                  <c:v>63</c:v>
                </c:pt>
                <c:pt idx="32">
                  <c:v>35</c:v>
                </c:pt>
                <c:pt idx="33">
                  <c:v>28</c:v>
                </c:pt>
                <c:pt idx="34">
                  <c:v>28</c:v>
                </c:pt>
                <c:pt idx="35">
                  <c:v>36</c:v>
                </c:pt>
                <c:pt idx="36">
                  <c:v>38</c:v>
                </c:pt>
                <c:pt idx="37">
                  <c:v>28</c:v>
                </c:pt>
                <c:pt idx="38">
                  <c:v>23</c:v>
                </c:pt>
                <c:pt idx="39">
                  <c:v>49</c:v>
                </c:pt>
                <c:pt idx="40">
                  <c:v>34</c:v>
                </c:pt>
                <c:pt idx="41">
                  <c:v>35</c:v>
                </c:pt>
                <c:pt idx="42">
                  <c:v>60</c:v>
                </c:pt>
                <c:pt idx="43">
                  <c:v>42</c:v>
                </c:pt>
                <c:pt idx="44">
                  <c:v>45</c:v>
                </c:pt>
                <c:pt idx="45">
                  <c:v>37</c:v>
                </c:pt>
                <c:pt idx="46">
                  <c:v>49</c:v>
                </c:pt>
                <c:pt idx="47">
                  <c:v>49</c:v>
                </c:pt>
                <c:pt idx="48">
                  <c:v>59</c:v>
                </c:pt>
                <c:pt idx="49">
                  <c:v>69</c:v>
                </c:pt>
                <c:pt idx="50">
                  <c:v>58</c:v>
                </c:pt>
                <c:pt idx="51">
                  <c:v>64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2019</c:v>
                </c:pt>
              </c:strCache>
            </c:strRef>
          </c:tx>
          <c:dLbls>
            <c:dLbl>
              <c:idx val="0"/>
              <c:layout>
                <c:manualLayout>
                  <c:x val="-1.3888888888888951E-2"/>
                  <c:y val="2.4664016770825244E-2"/>
                </c:manualLayout>
              </c:layout>
              <c:showVal val="1"/>
            </c:dLbl>
            <c:dLbl>
              <c:idx val="1"/>
              <c:layout>
                <c:manualLayout>
                  <c:x val="-1.5277777777777791E-2"/>
                  <c:y val="-4.2601483513243533E-2"/>
                </c:manualLayout>
              </c:layout>
              <c:showVal val="1"/>
            </c:dLbl>
            <c:dLbl>
              <c:idx val="2"/>
              <c:layout>
                <c:manualLayout>
                  <c:x val="-9.7222222222222224E-3"/>
                  <c:y val="-3.1390566799232161E-2"/>
                </c:manualLayout>
              </c:layout>
              <c:showVal val="1"/>
            </c:dLbl>
            <c:dLbl>
              <c:idx val="3"/>
              <c:layout>
                <c:manualLayout>
                  <c:x val="-1.1111111111111125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-1.2500000000000001E-2"/>
                  <c:y val="-3.1390566799232161E-2"/>
                </c:manualLayout>
              </c:layout>
              <c:showVal val="1"/>
            </c:dLbl>
            <c:dLbl>
              <c:idx val="5"/>
              <c:layout>
                <c:manualLayout>
                  <c:x val="-1.3888888888888919E-2"/>
                  <c:y val="1.5695283399615963E-2"/>
                </c:manualLayout>
              </c:layout>
              <c:showVal val="1"/>
            </c:dLbl>
            <c:dLbl>
              <c:idx val="7"/>
              <c:layout>
                <c:manualLayout>
                  <c:x val="-9.7222222222222224E-3"/>
                  <c:y val="-1.5695283399616042E-2"/>
                </c:manualLayout>
              </c:layout>
              <c:showVal val="1"/>
            </c:dLbl>
            <c:dLbl>
              <c:idx val="8"/>
              <c:layout>
                <c:manualLayout>
                  <c:x val="-2.083333333333336E-2"/>
                  <c:y val="2.2421833428022983E-3"/>
                </c:manualLayout>
              </c:layout>
              <c:showVal val="1"/>
            </c:dLbl>
            <c:dLbl>
              <c:idx val="9"/>
              <c:layout>
                <c:manualLayout>
                  <c:x val="-1.3888888888888907E-2"/>
                  <c:y val="-2.0179650085220647E-2"/>
                </c:manualLayout>
              </c:layout>
              <c:showVal val="1"/>
            </c:dLbl>
            <c:dLbl>
              <c:idx val="10"/>
              <c:layout>
                <c:manualLayout>
                  <c:x val="-1.5277777777777781E-2"/>
                  <c:y val="-1.1210916714011457E-2"/>
                </c:manualLayout>
              </c:layout>
              <c:showVal val="1"/>
            </c:dLbl>
            <c:dLbl>
              <c:idx val="13"/>
              <c:layout>
                <c:manualLayout>
                  <c:x val="-2.7777777777777779E-3"/>
                  <c:y val="1.5695283399616039E-2"/>
                </c:manualLayout>
              </c:layout>
              <c:spPr/>
              <c:txPr>
                <a:bodyPr/>
                <a:lstStyle/>
                <a:p>
                  <a:pPr>
                    <a:defRPr sz="3200" b="1"/>
                  </a:pPr>
                  <a:endParaRPr lang="en-US"/>
                </a:p>
              </c:txPr>
              <c:showVal val="1"/>
            </c:dLbl>
            <c:dLbl>
              <c:idx val="50"/>
              <c:delete val="1"/>
            </c:dLbl>
            <c:txPr>
              <a:bodyPr/>
              <a:lstStyle/>
              <a:p>
                <a:pPr>
                  <a:defRPr sz="1400" b="0"/>
                </a:pPr>
                <a:endParaRPr lang="en-US"/>
              </a:p>
            </c:txPr>
            <c:showVal val="1"/>
          </c:dLbls>
          <c:cat>
            <c:numRef>
              <c:f>Sheet1!$A$2:$A$53</c:f>
              <c:numCache>
                <c:formatCode>General</c:formatCode>
                <c:ptCount val="5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</c:numCache>
            </c:numRef>
          </c:cat>
          <c:val>
            <c:numRef>
              <c:f>Sheet1!$F$2:$F$53</c:f>
              <c:numCache>
                <c:formatCode>General</c:formatCode>
                <c:ptCount val="52"/>
                <c:pt idx="0">
                  <c:v>104</c:v>
                </c:pt>
                <c:pt idx="1">
                  <c:v>109</c:v>
                </c:pt>
                <c:pt idx="2">
                  <c:v>96</c:v>
                </c:pt>
                <c:pt idx="3">
                  <c:v>94</c:v>
                </c:pt>
                <c:pt idx="4">
                  <c:v>101</c:v>
                </c:pt>
                <c:pt idx="5">
                  <c:v>99</c:v>
                </c:pt>
                <c:pt idx="6">
                  <c:v>111</c:v>
                </c:pt>
                <c:pt idx="7">
                  <c:v>78</c:v>
                </c:pt>
                <c:pt idx="8">
                  <c:v>75</c:v>
                </c:pt>
                <c:pt idx="9">
                  <c:v>83</c:v>
                </c:pt>
                <c:pt idx="10">
                  <c:v>61</c:v>
                </c:pt>
                <c:pt idx="11">
                  <c:v>54</c:v>
                </c:pt>
                <c:pt idx="12">
                  <c:v>42</c:v>
                </c:pt>
                <c:pt idx="13">
                  <c:v>46</c:v>
                </c:pt>
                <c:pt idx="50">
                  <c:v>0</c:v>
                </c:pt>
              </c:numCache>
            </c:numRef>
          </c:val>
        </c:ser>
        <c:dLbls>
          <c:showVal val="1"/>
        </c:dLbls>
        <c:marker val="1"/>
        <c:axId val="129896832"/>
        <c:axId val="129898368"/>
      </c:lineChart>
      <c:catAx>
        <c:axId val="12989683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129898368"/>
        <c:crosses val="autoZero"/>
        <c:auto val="1"/>
        <c:lblAlgn val="ctr"/>
        <c:lblOffset val="100"/>
      </c:catAx>
      <c:valAx>
        <c:axId val="12989836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29896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569422572178865"/>
          <c:y val="5.1674734407203798E-2"/>
          <c:w val="9.2361111111110644E-2"/>
          <c:h val="0.33806740038438643"/>
        </c:manualLayout>
      </c:layout>
      <c:txPr>
        <a:bodyPr/>
        <a:lstStyle/>
        <a:p>
          <a:pPr>
            <a:lnSpc>
              <a:spcPct val="150000"/>
            </a:lnSpc>
            <a:defRPr/>
          </a:pPr>
          <a:endParaRPr lang="en-US"/>
        </a:p>
      </c:txPr>
    </c:legend>
    <c:plotVisOnly val="1"/>
    <c:dispBlanksAs val="gap"/>
  </c:chart>
  <c:spPr>
    <a:noFill/>
  </c:spPr>
  <c:txPr>
    <a:bodyPr/>
    <a:lstStyle/>
    <a:p>
      <a:pPr>
        <a:defRPr sz="180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0.29061</cdr:x>
      <cdr:y>0.68694</cdr:y>
    </cdr:from>
    <cdr:to>
      <cdr:x>0.42164</cdr:x>
      <cdr:y>0.8757</cdr:y>
    </cdr:to>
    <cdr:sp macro="" textlink="">
      <cdr:nvSpPr>
        <cdr:cNvPr id="4" name="5-Point Star 3"/>
        <cdr:cNvSpPr/>
      </cdr:nvSpPr>
      <cdr:spPr>
        <a:xfrm xmlns:a="http://schemas.openxmlformats.org/drawingml/2006/main">
          <a:off x="2535100" y="3660438"/>
          <a:ext cx="1143015" cy="1005825"/>
        </a:xfrm>
        <a:prstGeom xmlns:a="http://schemas.openxmlformats.org/drawingml/2006/main" prst="star5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endParaRPr lang="ms-MY" sz="7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B3B7F-76E2-4B22-A834-7853677BCE36}" type="datetimeFigureOut">
              <a:rPr lang="ms-MY" smtClean="0"/>
              <a:pPr/>
              <a:t>7/04/2019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D87909-1895-4549-A71A-4CE30B3B5F15}" type="slidenum">
              <a:rPr lang="ms-MY" smtClean="0"/>
              <a:pPr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xmlns="" val="1371833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5AB30-F1F5-48BF-AA15-34F3F840D1A5}" type="datetimeFigureOut">
              <a:rPr lang="ms-MY" smtClean="0"/>
              <a:pPr/>
              <a:t>7/04/2019</a:t>
            </a:fld>
            <a:endParaRPr lang="ms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s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D1128-F66F-45E2-999F-C30E114769C9}" type="slidenum">
              <a:rPr lang="ms-MY" smtClean="0"/>
              <a:pPr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xmlns="" val="2436681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s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D1128-F66F-45E2-999F-C30E114769C9}" type="slidenum">
              <a:rPr lang="ms-MY" smtClean="0"/>
              <a:pPr/>
              <a:t>1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xmlns="" val="3549828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D1128-F66F-45E2-999F-C30E114769C9}" type="slidenum">
              <a:rPr lang="ms-MY" smtClean="0">
                <a:solidFill>
                  <a:prstClr val="black"/>
                </a:solidFill>
              </a:rPr>
              <a:pPr/>
              <a:t>2</a:t>
            </a:fld>
            <a:endParaRPr lang="ms-MY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0869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s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D1128-F66F-45E2-999F-C30E114769C9}" type="slidenum">
              <a:rPr lang="ms-MY" smtClean="0"/>
              <a:pPr/>
              <a:t>3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xmlns="" val="1658017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D1128-F66F-45E2-999F-C30E114769C9}" type="slidenum">
              <a:rPr lang="ms-MY" smtClean="0"/>
              <a:pPr/>
              <a:t>6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xmlns="" val="3231963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7101C-AEC2-46BA-BBD4-79179F4AA17B}" type="slidenum">
              <a:rPr lang="ms-MY" smtClean="0"/>
              <a:pPr/>
              <a:t>7</a:t>
            </a:fld>
            <a:endParaRPr lang="ms-MY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7101C-AEC2-46BA-BBD4-79179F4AA17B}" type="slidenum">
              <a:rPr lang="ms-MY" smtClean="0"/>
              <a:pPr/>
              <a:t>9</a:t>
            </a:fld>
            <a:endParaRPr lang="ms-MY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7101C-AEC2-46BA-BBD4-79179F4AA17B}" type="slidenum">
              <a:rPr lang="ms-MY" smtClean="0"/>
              <a:pPr/>
              <a:t>10</a:t>
            </a:fld>
            <a:endParaRPr lang="ms-MY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7101C-AEC2-46BA-BBD4-79179F4AA17B}" type="slidenum">
              <a:rPr lang="ms-MY" smtClean="0"/>
              <a:pPr/>
              <a:t>11</a:t>
            </a:fld>
            <a:endParaRPr lang="ms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D39F-2FE0-4EB1-8AF0-034CE38E7D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19A1-8DC1-4A18-B32A-6C10D8BE7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9806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D39F-2FE0-4EB1-8AF0-034CE38E7D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19A1-8DC1-4A18-B32A-6C10D8BE7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523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D39F-2FE0-4EB1-8AF0-034CE38E7D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19A1-8DC1-4A18-B32A-6C10D8BE7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241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D39F-2FE0-4EB1-8AF0-034CE38E7D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19A1-8DC1-4A18-B32A-6C10D8BE7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518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D39F-2FE0-4EB1-8AF0-034CE38E7D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19A1-8DC1-4A18-B32A-6C10D8BE7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885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D39F-2FE0-4EB1-8AF0-034CE38E7D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19A1-8DC1-4A18-B32A-6C10D8BE7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81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D39F-2FE0-4EB1-8AF0-034CE38E7D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19A1-8DC1-4A18-B32A-6C10D8BE7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717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D39F-2FE0-4EB1-8AF0-034CE38E7D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19A1-8DC1-4A18-B32A-6C10D8BE7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091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D39F-2FE0-4EB1-8AF0-034CE38E7D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19A1-8DC1-4A18-B32A-6C10D8BE7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783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D39F-2FE0-4EB1-8AF0-034CE38E7D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19A1-8DC1-4A18-B32A-6C10D8BE7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150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D39F-2FE0-4EB1-8AF0-034CE38E7D6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4/7/2019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19A1-8DC1-4A18-B32A-6C10D8BE7A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671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ED39F-2FE0-4EB1-8AF0-034CE38E7D6D}" type="datetimeFigureOut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4/7/2019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C19A1-8DC1-4A18-B32A-6C10D8BE7A86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681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14300" y="274637"/>
            <a:ext cx="8915400" cy="10207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b="1" dirty="0" err="1" smtClean="0"/>
              <a:t>Kes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Demam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Denggi</a:t>
            </a:r>
            <a:r>
              <a:rPr lang="en-US" sz="2400" b="1" dirty="0" smtClean="0"/>
              <a:t>/ </a:t>
            </a:r>
            <a:r>
              <a:rPr lang="en-US" sz="2400" b="1" dirty="0" err="1" smtClean="0"/>
              <a:t>Demam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Berdarah</a:t>
            </a:r>
            <a:r>
              <a:rPr lang="en-US" sz="2400" b="1" dirty="0" smtClean="0"/>
              <a:t> Daerah Johor </a:t>
            </a:r>
            <a:r>
              <a:rPr lang="en-US" sz="2400" b="1" dirty="0" err="1" smtClean="0"/>
              <a:t>Bahru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(</a:t>
            </a:r>
            <a:r>
              <a:rPr lang="en-US" sz="2400" b="1" dirty="0" err="1" smtClean="0"/>
              <a:t>sehingga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Minggu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Epid</a:t>
            </a:r>
            <a:r>
              <a:rPr lang="en-US" sz="2400" b="1" dirty="0" smtClean="0"/>
              <a:t> </a:t>
            </a:r>
            <a:r>
              <a:rPr lang="en-US" sz="2400" b="1" dirty="0" smtClean="0"/>
              <a:t>14/2019</a:t>
            </a:r>
            <a:r>
              <a:rPr lang="en-US" sz="2400" b="1" dirty="0" smtClean="0"/>
              <a:t>)</a:t>
            </a:r>
          </a:p>
        </p:txBody>
      </p:sp>
      <p:sp>
        <p:nvSpPr>
          <p:cNvPr id="4139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1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0471269"/>
              </p:ext>
            </p:extLst>
          </p:nvPr>
        </p:nvGraphicFramePr>
        <p:xfrm>
          <a:off x="573488" y="1285860"/>
          <a:ext cx="7999040" cy="5175264"/>
        </p:xfrm>
        <a:graphic>
          <a:graphicData uri="http://schemas.openxmlformats.org/drawingml/2006/table">
            <a:tbl>
              <a:tblPr/>
              <a:tblGrid>
                <a:gridCol w="1999760"/>
                <a:gridCol w="1999760"/>
                <a:gridCol w="1999760"/>
                <a:gridCol w="1999760"/>
              </a:tblGrid>
              <a:tr h="706368">
                <a:tc row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PBT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JUMLAH KES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63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DDB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KUMULATIF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937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MBJB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1,153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1,153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B9B8"/>
                    </a:solidFill>
                  </a:tcPr>
                </a:tc>
              </a:tr>
              <a:tr h="7063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MBIP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636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06368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MPPG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535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</a:tr>
              <a:tr h="706368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3D69B"/>
                    </a:solidFill>
                  </a:tcPr>
                </a:tc>
              </a:tr>
              <a:tr h="706368"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JUMLAH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2,333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2,333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59955077"/>
      </p:ext>
    </p:extLst>
  </p:cSld>
  <p:clrMapOvr>
    <a:masterClrMapping/>
  </p:clrMapOvr>
  <p:transition advClick="0" advTm="4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10006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WABAK TAMAT</a:t>
            </a:r>
            <a:endParaRPr lang="en-MY" sz="20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3910123"/>
              </p:ext>
            </p:extLst>
          </p:nvPr>
        </p:nvGraphicFramePr>
        <p:xfrm>
          <a:off x="285720" y="1585697"/>
          <a:ext cx="8678768" cy="5263227"/>
        </p:xfrm>
        <a:graphic>
          <a:graphicData uri="http://schemas.openxmlformats.org/drawingml/2006/table">
            <a:tbl>
              <a:tblPr/>
              <a:tblGrid>
                <a:gridCol w="498104"/>
                <a:gridCol w="4223707"/>
                <a:gridCol w="1033959"/>
                <a:gridCol w="1839660"/>
                <a:gridCol w="1083338"/>
              </a:tblGrid>
              <a:tr h="800338"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200" b="1" i="0" u="none" strike="noStrike" dirty="0">
                          <a:effectLst/>
                          <a:latin typeface="+mj-lt"/>
                        </a:rPr>
                        <a:t>Bil.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200" b="1" i="0" u="none" strike="noStrike" dirty="0" smtClean="0">
                          <a:effectLst/>
                          <a:latin typeface="+mj-lt"/>
                        </a:rPr>
                        <a:t>LOKASI</a:t>
                      </a:r>
                      <a:endParaRPr lang="ms-MY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200" b="1" i="0" u="none" strike="noStrike" dirty="0" smtClean="0">
                          <a:effectLst/>
                          <a:latin typeface="+mj-lt"/>
                        </a:rPr>
                        <a:t>JUMLAH KES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200" b="1" i="0" u="none" strike="noStrike" dirty="0">
                          <a:effectLst/>
                          <a:latin typeface="+mj-lt"/>
                        </a:rPr>
                        <a:t>Tarikh Wabak Dijangka Tamat (Dari tarikh notifikasi kes)</a:t>
                      </a:r>
                    </a:p>
                    <a:p>
                      <a:pPr algn="ctr" fontAlgn="ctr"/>
                      <a:r>
                        <a:rPr lang="ms-MY" sz="1200" b="1" i="0" u="none" strike="noStrike" dirty="0">
                          <a:effectLst/>
                          <a:latin typeface="+mj-lt"/>
                        </a:rPr>
                        <a:t>Untuk kes yang terakhir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200" b="1" i="0" u="none" strike="noStrike" dirty="0">
                          <a:effectLst/>
                          <a:latin typeface="+mj-lt"/>
                        </a:rPr>
                        <a:t>Jangkamasa Wabak berlaku (Hari)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1.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TMN TIRAM BARU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2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06.04.2019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14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2.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TMN SENTOSA_JLN SONGKIT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3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05.04.2019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16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3.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KG MELAYU MAJIDEE_ZON 2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4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05.04.2019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22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4.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TMN DAYA_JLN.PINANG 65-69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03.04.2019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14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5.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TMN PELANGI INDAH_JLN PESONA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02.04.2019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14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6.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KAW INDUSTRI DESA CEMERLANG_JLN MASYHUR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31.03.2019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14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7.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KUARTERS HSI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31.03.2019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14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8.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TMN SETIA TROPIKA_JLN SETIA TROPIKA 2/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3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31.03.2019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20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9.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TMN MOUNT AUSTIN_JLN MUTIARA EMAS 2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5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31.03.2019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24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10.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TMN JOHOR JAYA_JLN TERATAI 39-81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3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29.03.2019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11.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TMN DESA KEMPAS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4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28.03.2019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15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12.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APPARTMENT SRI MURNI 2 HSAJB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3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27.03.2019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14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13.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KG BENDAHARA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7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26.03.2019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23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14.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TMN BKT KEMPAS_JLN BKT KEMPAS 1/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3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25.03.2019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15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15.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FLAT STULANG LAUT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3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25.03.2019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23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0" y="142852"/>
            <a:ext cx="91440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rgbClr val="244583"/>
                </a:solidFill>
                <a:latin typeface="+mn-lt"/>
              </a:rPr>
              <a:t>4.0	KAWASAN LOKALITI WABAK DENGGI</a:t>
            </a:r>
            <a:endParaRPr lang="en-US" sz="2800" dirty="0" smtClean="0">
              <a:solidFill>
                <a:srgbClr val="244583"/>
              </a:solidFill>
              <a:latin typeface="+mn-lt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357166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lvl="0" algn="ctr"/>
            <a:r>
              <a:rPr lang="en-US" sz="2400" b="1" dirty="0" smtClean="0">
                <a:latin typeface="Calibri" pitchFamily="34" charset="0"/>
              </a:rPr>
              <a:t> </a:t>
            </a:r>
            <a:endParaRPr lang="fi-FI" sz="2000" dirty="0">
              <a:solidFill>
                <a:prstClr val="black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6512" y="642918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lvl="0" algn="ctr"/>
            <a:r>
              <a:rPr lang="en-US" sz="3200" b="1" dirty="0" smtClean="0"/>
              <a:t> </a:t>
            </a:r>
            <a:r>
              <a:rPr lang="sv-SE" sz="3200" b="1" dirty="0" smtClean="0">
                <a:solidFill>
                  <a:prstClr val="black"/>
                </a:solidFill>
              </a:rPr>
              <a:t>Minggu  14 (31/03/2019  - 06/04/2019)</a:t>
            </a:r>
            <a:endParaRPr lang="fi-FI" sz="2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726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07154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WABAK TAMAT</a:t>
            </a:r>
            <a:endParaRPr lang="en-MY" sz="20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3910123"/>
              </p:ext>
            </p:extLst>
          </p:nvPr>
        </p:nvGraphicFramePr>
        <p:xfrm>
          <a:off x="285720" y="1571612"/>
          <a:ext cx="8678768" cy="2219563"/>
        </p:xfrm>
        <a:graphic>
          <a:graphicData uri="http://schemas.openxmlformats.org/drawingml/2006/table">
            <a:tbl>
              <a:tblPr/>
              <a:tblGrid>
                <a:gridCol w="498104"/>
                <a:gridCol w="4223707"/>
                <a:gridCol w="1033959"/>
                <a:gridCol w="1839660"/>
                <a:gridCol w="1083338"/>
              </a:tblGrid>
              <a:tr h="800338"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200" b="1" i="0" u="none" strike="noStrike" dirty="0">
                          <a:effectLst/>
                          <a:latin typeface="+mj-lt"/>
                        </a:rPr>
                        <a:t>Bil.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200" b="1" i="0" u="none" strike="noStrike" dirty="0" smtClean="0">
                          <a:effectLst/>
                          <a:latin typeface="+mj-lt"/>
                        </a:rPr>
                        <a:t>LOKASI</a:t>
                      </a:r>
                      <a:endParaRPr lang="ms-MY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200" b="1" i="0" u="none" strike="noStrike" dirty="0" smtClean="0">
                          <a:effectLst/>
                          <a:latin typeface="+mj-lt"/>
                        </a:rPr>
                        <a:t>JUMLAH KES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200" b="1" i="0" u="none" strike="noStrike" dirty="0">
                          <a:effectLst/>
                          <a:latin typeface="+mj-lt"/>
                        </a:rPr>
                        <a:t>Tarikh Wabak Dijangka Tamat (Dari tarikh notifikasi kes)</a:t>
                      </a:r>
                    </a:p>
                    <a:p>
                      <a:pPr algn="ctr" fontAlgn="ctr"/>
                      <a:r>
                        <a:rPr lang="ms-MY" sz="1200" b="1" i="0" u="none" strike="noStrike" dirty="0">
                          <a:effectLst/>
                          <a:latin typeface="+mj-lt"/>
                        </a:rPr>
                        <a:t>Untuk kes yang terakhir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200" b="1" i="0" u="none" strike="noStrike" dirty="0">
                          <a:effectLst/>
                          <a:latin typeface="+mj-lt"/>
                        </a:rPr>
                        <a:t>Jangkamasa Wabak berlaku (Hari)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16.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TMN JOHOR JAYA_JLN KEEMBONG 34-41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3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24.03.2019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18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17.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TMN TIRAM JAYA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24.03.2019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14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18.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TMN DAYA_JLN PINANG 1-17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3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24.03.2019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24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19.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FLAT SERI TANJUNG (BLOK C)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3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24.03.2019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16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57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20.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TMN JOHOR JAYA_JLN ANGGERIK 31-59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5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24.03.2019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23</a:t>
                      </a:r>
                    </a:p>
                  </a:txBody>
                  <a:tcPr marL="1379" marR="1379" marT="1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0" y="188894"/>
            <a:ext cx="91440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rgbClr val="244583"/>
                </a:solidFill>
                <a:latin typeface="+mn-lt"/>
              </a:rPr>
              <a:t>4.0	KAWASAN LOKALITI WABAK DENGGI</a:t>
            </a:r>
            <a:endParaRPr lang="en-US" sz="2800" dirty="0" smtClean="0">
              <a:solidFill>
                <a:srgbClr val="244583"/>
              </a:solidFill>
              <a:latin typeface="+mn-lt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357166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lvl="0" algn="ctr"/>
            <a:r>
              <a:rPr lang="en-US" sz="2400" b="1" dirty="0" smtClean="0">
                <a:latin typeface="Calibri" pitchFamily="34" charset="0"/>
              </a:rPr>
              <a:t> </a:t>
            </a:r>
            <a:endParaRPr lang="fi-FI" sz="2000" dirty="0">
              <a:solidFill>
                <a:prstClr val="black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6512" y="571480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lvl="0" algn="ctr"/>
            <a:r>
              <a:rPr lang="en-US" sz="3200" b="1" dirty="0" smtClean="0"/>
              <a:t> </a:t>
            </a:r>
            <a:r>
              <a:rPr lang="sv-SE" sz="3200" b="1" dirty="0" smtClean="0">
                <a:solidFill>
                  <a:prstClr val="black"/>
                </a:solidFill>
              </a:rPr>
              <a:t>Minggu  14 (31/03/2019  - 06/04/2019)</a:t>
            </a:r>
            <a:endParaRPr lang="fi-FI" sz="2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726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50071812"/>
              </p:ext>
            </p:extLst>
          </p:nvPr>
        </p:nvGraphicFramePr>
        <p:xfrm>
          <a:off x="179512" y="1268760"/>
          <a:ext cx="872331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78099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/>
              <a:t>2. Graf </a:t>
            </a:r>
            <a:r>
              <a:rPr lang="en-US" sz="2400" b="1" dirty="0" err="1" smtClean="0"/>
              <a:t>Perbandingan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Kes</a:t>
            </a:r>
            <a:r>
              <a:rPr lang="en-US" sz="2400" b="1" dirty="0" smtClean="0"/>
              <a:t> DD/DDB </a:t>
            </a:r>
            <a:r>
              <a:rPr lang="en-US" sz="2400" b="1" dirty="0" err="1" smtClean="0"/>
              <a:t>kawasan</a:t>
            </a:r>
            <a:r>
              <a:rPr lang="en-US" sz="2400" b="1" dirty="0" smtClean="0"/>
              <a:t> MBJB </a:t>
            </a:r>
            <a:r>
              <a:rPr lang="en-US" sz="2400" b="1" dirty="0" err="1" smtClean="0"/>
              <a:t>bagi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tahun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 2015 </a:t>
            </a:r>
            <a:r>
              <a:rPr lang="en-US" sz="2400" b="1" dirty="0" err="1" smtClean="0"/>
              <a:t>sehingga</a:t>
            </a:r>
            <a:r>
              <a:rPr lang="en-US" sz="2400" b="1" dirty="0" smtClean="0"/>
              <a:t> 2019 </a:t>
            </a:r>
            <a:r>
              <a:rPr lang="en-US" sz="2000" b="1" dirty="0">
                <a:solidFill>
                  <a:prstClr val="black"/>
                </a:solidFill>
              </a:rPr>
              <a:t>(</a:t>
            </a:r>
            <a:r>
              <a:rPr lang="en-US" sz="2000" b="1" dirty="0" err="1">
                <a:solidFill>
                  <a:prstClr val="black"/>
                </a:solidFill>
              </a:rPr>
              <a:t>sehingga</a:t>
            </a:r>
            <a:r>
              <a:rPr lang="en-US" sz="2000" b="1" dirty="0">
                <a:solidFill>
                  <a:prstClr val="black"/>
                </a:solidFill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</a:rPr>
              <a:t>06</a:t>
            </a:r>
            <a:r>
              <a:rPr lang="en-US" sz="2000" b="1" dirty="0" smtClean="0">
                <a:solidFill>
                  <a:prstClr val="black"/>
                </a:solidFill>
              </a:rPr>
              <a:t> APRIL </a:t>
            </a:r>
            <a:r>
              <a:rPr lang="en-US" sz="2000" b="1" dirty="0" smtClean="0">
                <a:solidFill>
                  <a:prstClr val="black"/>
                </a:solidFill>
              </a:rPr>
              <a:t>2019</a:t>
            </a:r>
            <a:r>
              <a:rPr lang="en-US" sz="2000" b="1" dirty="0">
                <a:solidFill>
                  <a:prstClr val="black"/>
                </a:solidFill>
              </a:rPr>
              <a:t>)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60553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55187185"/>
              </p:ext>
            </p:extLst>
          </p:nvPr>
        </p:nvGraphicFramePr>
        <p:xfrm>
          <a:off x="0" y="861221"/>
          <a:ext cx="9144000" cy="5664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79296" cy="86107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Graf </a:t>
            </a:r>
            <a:r>
              <a:rPr lang="en-US" sz="2000" b="1" dirty="0" err="1" smtClean="0"/>
              <a:t>Perbandingan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Kes</a:t>
            </a:r>
            <a:r>
              <a:rPr lang="en-US" sz="2000" b="1" dirty="0" smtClean="0"/>
              <a:t> DD/DDB </a:t>
            </a:r>
            <a:r>
              <a:rPr lang="en-US" sz="2000" b="1" dirty="0" err="1" smtClean="0"/>
              <a:t>Mengikut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Minggu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Epidemiologi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Bagi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Tahun</a:t>
            </a:r>
            <a:r>
              <a:rPr lang="en-US" sz="2000" b="1" dirty="0" smtClean="0"/>
              <a:t> 2015- 2019 </a:t>
            </a:r>
            <a:r>
              <a:rPr lang="en-US" sz="1800" b="1" dirty="0">
                <a:solidFill>
                  <a:prstClr val="black"/>
                </a:solidFill>
              </a:rPr>
              <a:t>(</a:t>
            </a:r>
            <a:r>
              <a:rPr lang="en-US" sz="1800" b="1" dirty="0" err="1">
                <a:solidFill>
                  <a:prstClr val="black"/>
                </a:solidFill>
              </a:rPr>
              <a:t>sehingga</a:t>
            </a:r>
            <a:r>
              <a:rPr lang="en-US" sz="1800" b="1" dirty="0">
                <a:solidFill>
                  <a:prstClr val="black"/>
                </a:solidFill>
              </a:rPr>
              <a:t> </a:t>
            </a:r>
            <a:r>
              <a:rPr lang="en-US" sz="1800" b="1" dirty="0" smtClean="0">
                <a:solidFill>
                  <a:prstClr val="black"/>
                </a:solidFill>
              </a:rPr>
              <a:t>06</a:t>
            </a:r>
            <a:r>
              <a:rPr lang="en-US" sz="1800" b="1" dirty="0" smtClean="0">
                <a:solidFill>
                  <a:prstClr val="black"/>
                </a:solidFill>
              </a:rPr>
              <a:t> APRIL </a:t>
            </a:r>
            <a:r>
              <a:rPr lang="en-US" sz="1800" b="1" dirty="0" smtClean="0">
                <a:solidFill>
                  <a:prstClr val="black"/>
                </a:solidFill>
              </a:rPr>
              <a:t>2019)</a:t>
            </a:r>
            <a:endParaRPr lang="en-US" sz="20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-22369" y="2420888"/>
            <a:ext cx="400110" cy="161612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400" b="1" dirty="0" smtClean="0"/>
              <a:t>BILANGAN KES</a:t>
            </a:r>
            <a:endParaRPr lang="ms-MY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139952" y="6525343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MINGGU EPID</a:t>
            </a:r>
            <a:endParaRPr lang="ms-MY" sz="1400" b="1" dirty="0"/>
          </a:p>
        </p:txBody>
      </p:sp>
      <p:sp>
        <p:nvSpPr>
          <p:cNvPr id="4" name="Rectangle 3"/>
          <p:cNvSpPr/>
          <p:nvPr/>
        </p:nvSpPr>
        <p:spPr>
          <a:xfrm>
            <a:off x="7452320" y="1196752"/>
            <a:ext cx="864096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= </a:t>
            </a:r>
            <a:r>
              <a:rPr lang="en-US" dirty="0" smtClean="0">
                <a:solidFill>
                  <a:schemeClr val="tx1"/>
                </a:solidFill>
              </a:rPr>
              <a:t>594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52320" y="1556792"/>
            <a:ext cx="93610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= </a:t>
            </a:r>
            <a:r>
              <a:rPr lang="en-US" dirty="0" smtClean="0">
                <a:solidFill>
                  <a:schemeClr val="tx1"/>
                </a:solidFill>
              </a:rPr>
              <a:t>2,198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52320" y="1988840"/>
            <a:ext cx="792088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= </a:t>
            </a:r>
            <a:r>
              <a:rPr lang="en-US" dirty="0" smtClean="0">
                <a:solidFill>
                  <a:schemeClr val="tx1"/>
                </a:solidFill>
              </a:rPr>
              <a:t>711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52320" y="2348880"/>
            <a:ext cx="792088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= </a:t>
            </a:r>
            <a:r>
              <a:rPr lang="en-US" dirty="0" smtClean="0">
                <a:solidFill>
                  <a:schemeClr val="tx1"/>
                </a:solidFill>
              </a:rPr>
              <a:t>448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52320" y="2708920"/>
            <a:ext cx="1008112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= </a:t>
            </a:r>
            <a:r>
              <a:rPr lang="en-US" b="1" dirty="0" smtClean="0">
                <a:solidFill>
                  <a:schemeClr val="tx1"/>
                </a:solidFill>
              </a:rPr>
              <a:t>1,153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813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Autofit/>
          </a:bodyPr>
          <a:lstStyle/>
          <a:p>
            <a:r>
              <a:rPr lang="en-US" sz="2800" dirty="0" smtClean="0"/>
              <a:t>Data </a:t>
            </a:r>
            <a:r>
              <a:rPr lang="en-US" sz="2800" dirty="0" err="1" smtClean="0"/>
              <a:t>Kes</a:t>
            </a:r>
            <a:r>
              <a:rPr lang="en-US" sz="2800" dirty="0" smtClean="0"/>
              <a:t> </a:t>
            </a:r>
            <a:r>
              <a:rPr lang="en-US" sz="2800" dirty="0" err="1" smtClean="0"/>
              <a:t>Kematian</a:t>
            </a:r>
            <a:r>
              <a:rPr lang="en-US" sz="2800" dirty="0" smtClean="0"/>
              <a:t> </a:t>
            </a:r>
            <a:r>
              <a:rPr lang="en-US" sz="2800" dirty="0" err="1" smtClean="0"/>
              <a:t>Akibat</a:t>
            </a:r>
            <a:r>
              <a:rPr lang="en-US" sz="2800" dirty="0" smtClean="0"/>
              <a:t> </a:t>
            </a:r>
            <a:r>
              <a:rPr lang="en-US" sz="2800" dirty="0" err="1" smtClean="0"/>
              <a:t>Demam</a:t>
            </a:r>
            <a:r>
              <a:rPr lang="en-US" sz="2800" dirty="0" smtClean="0"/>
              <a:t> </a:t>
            </a:r>
            <a:r>
              <a:rPr lang="en-US" sz="2800" dirty="0" err="1" smtClean="0"/>
              <a:t>Denggi</a:t>
            </a:r>
            <a:r>
              <a:rPr lang="en-US" sz="2800" dirty="0" smtClean="0"/>
              <a:t> di </a:t>
            </a:r>
            <a:r>
              <a:rPr lang="en-US" sz="2800" dirty="0" err="1" smtClean="0"/>
              <a:t>Kawasan</a:t>
            </a:r>
            <a:r>
              <a:rPr lang="en-US" sz="2800" dirty="0" smtClean="0"/>
              <a:t> MBJB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Tahun</a:t>
            </a:r>
            <a:r>
              <a:rPr lang="en-US" sz="2800" dirty="0" smtClean="0"/>
              <a:t> 2018</a:t>
            </a:r>
            <a:endParaRPr lang="en-MY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19187140"/>
              </p:ext>
            </p:extLst>
          </p:nvPr>
        </p:nvGraphicFramePr>
        <p:xfrm>
          <a:off x="899592" y="1349896"/>
          <a:ext cx="7128792" cy="3793604"/>
        </p:xfrm>
        <a:graphic>
          <a:graphicData uri="http://schemas.openxmlformats.org/drawingml/2006/table">
            <a:tbl>
              <a:tblPr/>
              <a:tblGrid>
                <a:gridCol w="820695"/>
                <a:gridCol w="6308097"/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400" b="1" i="0" u="none" strike="noStrike" dirty="0" smtClean="0">
                          <a:effectLst/>
                          <a:latin typeface="Aharoni"/>
                        </a:rPr>
                        <a:t>Bil.</a:t>
                      </a:r>
                      <a:endParaRPr lang="ms-MY" sz="1400" b="1" i="0" u="none" strike="noStrike" dirty="0">
                        <a:effectLst/>
                        <a:latin typeface="Aharoni"/>
                      </a:endParaRP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400" b="1" i="0" u="none" strike="noStrike" dirty="0" smtClean="0">
                          <a:effectLst/>
                          <a:latin typeface="Aharoni"/>
                        </a:rPr>
                        <a:t>LOKASI</a:t>
                      </a:r>
                      <a:endParaRPr lang="ms-MY" sz="1400" b="1" i="0" u="none" strike="noStrike" dirty="0">
                        <a:effectLst/>
                        <a:latin typeface="Aharoni"/>
                      </a:endParaRP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1.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HCI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AXON MALAYSIA SDN BHD, NO. 112, JALAN ROSEMERAH 2/17,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TAMAN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JOHOR JAYA, JOHOR BAHRU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(EPID 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2.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NO </a:t>
                      </a:r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 JALAN LADING 30 TAMAN PUTERI </a:t>
                      </a:r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WANGSA (EPID 19)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3.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HAPPINESS CARE CENTRE</a:t>
                      </a:r>
                      <a:r>
                        <a:rPr lang="fi-FI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NO.4, JALAN MUTIARA 6, KAWASAN PERINDUSTRIAN PLENTONG  (EPID 29)</a:t>
                      </a:r>
                      <a:endParaRPr lang="fi-FI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4.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NO 21 JALAN PERMAS 6/20 BDR BARU PERMAS JAYA</a:t>
                      </a:r>
                    </a:p>
                    <a:p>
                      <a:pPr algn="l" fontAlgn="b"/>
                      <a:r>
                        <a:rPr lang="fi-FI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(EPID 34)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5.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NO 02-20 BLOK P JALAN HARMONIUM, TAMAN DESA TEBRAU ( EPID 47)</a:t>
                      </a:r>
                      <a:endParaRPr lang="fi-FI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6924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Autofit/>
          </a:bodyPr>
          <a:lstStyle/>
          <a:p>
            <a:r>
              <a:rPr lang="en-US" sz="2800" dirty="0" smtClean="0"/>
              <a:t>Data </a:t>
            </a:r>
            <a:r>
              <a:rPr lang="en-US" sz="2800" dirty="0" err="1" smtClean="0"/>
              <a:t>Kes</a:t>
            </a:r>
            <a:r>
              <a:rPr lang="en-US" sz="2800" dirty="0" smtClean="0"/>
              <a:t> </a:t>
            </a:r>
            <a:r>
              <a:rPr lang="en-US" sz="2800" dirty="0" err="1" smtClean="0"/>
              <a:t>Kematian</a:t>
            </a:r>
            <a:r>
              <a:rPr lang="en-US" sz="2800" dirty="0" smtClean="0"/>
              <a:t> </a:t>
            </a:r>
            <a:r>
              <a:rPr lang="en-US" sz="2800" dirty="0" err="1" smtClean="0"/>
              <a:t>Akibat</a:t>
            </a:r>
            <a:r>
              <a:rPr lang="en-US" sz="2800" dirty="0" smtClean="0"/>
              <a:t> </a:t>
            </a:r>
            <a:r>
              <a:rPr lang="en-US" sz="2800" dirty="0" err="1" smtClean="0"/>
              <a:t>Demam</a:t>
            </a:r>
            <a:r>
              <a:rPr lang="en-US" sz="2800" dirty="0" smtClean="0"/>
              <a:t> </a:t>
            </a:r>
            <a:r>
              <a:rPr lang="en-US" sz="2800" dirty="0" err="1" smtClean="0"/>
              <a:t>Denggi</a:t>
            </a:r>
            <a:r>
              <a:rPr lang="en-US" sz="2800" dirty="0" smtClean="0"/>
              <a:t> di </a:t>
            </a:r>
            <a:r>
              <a:rPr lang="en-US" sz="2800" dirty="0" err="1" smtClean="0"/>
              <a:t>Kawasan</a:t>
            </a:r>
            <a:r>
              <a:rPr lang="en-US" sz="2800" dirty="0" smtClean="0"/>
              <a:t> MBJB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Tahun</a:t>
            </a:r>
            <a:r>
              <a:rPr lang="en-US" sz="2800" dirty="0" smtClean="0"/>
              <a:t> 2019</a:t>
            </a:r>
            <a:endParaRPr lang="en-MY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4177188"/>
              </p:ext>
            </p:extLst>
          </p:nvPr>
        </p:nvGraphicFramePr>
        <p:xfrm>
          <a:off x="899592" y="1349896"/>
          <a:ext cx="7128792" cy="2079104"/>
        </p:xfrm>
        <a:graphic>
          <a:graphicData uri="http://schemas.openxmlformats.org/drawingml/2006/table">
            <a:tbl>
              <a:tblPr/>
              <a:tblGrid>
                <a:gridCol w="820695"/>
                <a:gridCol w="6308097"/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400" b="1" i="0" u="none" strike="noStrike" dirty="0" smtClean="0">
                          <a:effectLst/>
                          <a:latin typeface="Aharoni"/>
                        </a:rPr>
                        <a:t>Bil.</a:t>
                      </a:r>
                      <a:endParaRPr lang="ms-MY" sz="1400" b="1" i="0" u="none" strike="noStrike" dirty="0">
                        <a:effectLst/>
                        <a:latin typeface="Aharoni"/>
                      </a:endParaRP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400" b="1" i="0" u="none" strike="noStrike" dirty="0" smtClean="0">
                          <a:effectLst/>
                          <a:latin typeface="Aharoni"/>
                        </a:rPr>
                        <a:t>LOKASI</a:t>
                      </a:r>
                      <a:endParaRPr lang="ms-MY" sz="1400" b="1" i="0" u="none" strike="noStrike" dirty="0">
                        <a:effectLst/>
                        <a:latin typeface="Aharoni"/>
                      </a:endParaRP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1.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NO </a:t>
                      </a:r>
                      <a:r>
                        <a:rPr lang="fi-FI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01-08 JALAN NIBONG 48 FLAT LM17 TAMAN </a:t>
                      </a:r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DAYA (EPID 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effectLst/>
                          <a:latin typeface="Calibri"/>
                        </a:rPr>
                        <a:t>2.</a:t>
                      </a:r>
                      <a:endParaRPr lang="en-US" sz="1600" b="0" i="0" u="none" strike="noStrike" dirty="0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NO 127 JALAN BAKAR BATU TAMAN SENTOSA</a:t>
                      </a:r>
                      <a:r>
                        <a:rPr lang="fi-FI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(EPID 7)</a:t>
                      </a:r>
                      <a:endParaRPr lang="fi-FI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6924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331770"/>
            <a:ext cx="91440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3200" b="1" dirty="0" smtClean="0">
                <a:solidFill>
                  <a:srgbClr val="244583"/>
                </a:solidFill>
                <a:latin typeface="+mn-lt"/>
              </a:rPr>
              <a:t>4.0	KAWASAN LOKALITI WABAK DENGGI</a:t>
            </a:r>
            <a:endParaRPr lang="en-US" sz="3600" dirty="0" smtClean="0">
              <a:solidFill>
                <a:srgbClr val="244583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34076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HOTSPOT</a:t>
            </a:r>
            <a:endParaRPr lang="en-MY" sz="2400" b="1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46932" y="750498"/>
            <a:ext cx="91440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lvl="0" algn="ctr"/>
            <a:r>
              <a:rPr lang="en-US" sz="3200" b="1" dirty="0" smtClean="0"/>
              <a:t>      </a:t>
            </a:r>
            <a:r>
              <a:rPr lang="sv-SE" sz="3200" b="1" dirty="0">
                <a:solidFill>
                  <a:prstClr val="black"/>
                </a:solidFill>
              </a:rPr>
              <a:t>Minggu  </a:t>
            </a:r>
            <a:r>
              <a:rPr lang="sv-SE" sz="3200" b="1" dirty="0" smtClean="0">
                <a:solidFill>
                  <a:prstClr val="black"/>
                </a:solidFill>
              </a:rPr>
              <a:t>14 (</a:t>
            </a:r>
            <a:r>
              <a:rPr lang="sv-SE" sz="3200" b="1" dirty="0" smtClean="0">
                <a:solidFill>
                  <a:prstClr val="black"/>
                </a:solidFill>
              </a:rPr>
              <a:t>31</a:t>
            </a:r>
            <a:r>
              <a:rPr lang="sv-SE" sz="3200" b="1" dirty="0" smtClean="0">
                <a:solidFill>
                  <a:prstClr val="black"/>
                </a:solidFill>
              </a:rPr>
              <a:t>/03/2019  </a:t>
            </a:r>
            <a:r>
              <a:rPr lang="sv-SE" sz="3200" b="1" dirty="0">
                <a:solidFill>
                  <a:prstClr val="black"/>
                </a:solidFill>
              </a:rPr>
              <a:t>- </a:t>
            </a:r>
            <a:r>
              <a:rPr lang="sv-SE" sz="3200" b="1" dirty="0" smtClean="0">
                <a:solidFill>
                  <a:prstClr val="black"/>
                </a:solidFill>
              </a:rPr>
              <a:t>06</a:t>
            </a:r>
            <a:r>
              <a:rPr lang="sv-SE" sz="3200" b="1" dirty="0" smtClean="0">
                <a:solidFill>
                  <a:prstClr val="black"/>
                </a:solidFill>
              </a:rPr>
              <a:t>/04/2019</a:t>
            </a:r>
            <a:r>
              <a:rPr lang="sv-SE" sz="3200" b="1" dirty="0" smtClean="0">
                <a:solidFill>
                  <a:prstClr val="black"/>
                </a:solidFill>
              </a:rPr>
              <a:t>)</a:t>
            </a:r>
            <a:endParaRPr lang="fi-FI" sz="2800" dirty="0">
              <a:solidFill>
                <a:prstClr val="black"/>
              </a:solidFill>
            </a:endParaRPr>
          </a:p>
          <a:p>
            <a:pPr algn="ctr"/>
            <a:endParaRPr lang="fi-FI" sz="2000" dirty="0"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12998138"/>
              </p:ext>
            </p:extLst>
          </p:nvPr>
        </p:nvGraphicFramePr>
        <p:xfrm>
          <a:off x="214282" y="1928803"/>
          <a:ext cx="8678197" cy="2214577"/>
        </p:xfrm>
        <a:graphic>
          <a:graphicData uri="http://schemas.openxmlformats.org/drawingml/2006/table">
            <a:tbl>
              <a:tblPr/>
              <a:tblGrid>
                <a:gridCol w="498071"/>
                <a:gridCol w="4223430"/>
                <a:gridCol w="1033890"/>
                <a:gridCol w="1839539"/>
                <a:gridCol w="1083267"/>
              </a:tblGrid>
              <a:tr h="1114089"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400" b="1" i="0" u="none" strike="noStrike" dirty="0">
                          <a:effectLst/>
                          <a:latin typeface="+mj-lt"/>
                        </a:rPr>
                        <a:t>Bil.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400" b="1" i="0" u="none" strike="noStrike" dirty="0" smtClean="0">
                          <a:effectLst/>
                          <a:latin typeface="+mj-lt"/>
                        </a:rPr>
                        <a:t>LOKASI</a:t>
                      </a:r>
                      <a:endParaRPr lang="ms-MY" sz="1400" b="1" i="0" u="none" strike="noStrike" dirty="0">
                        <a:effectLst/>
                        <a:latin typeface="+mj-lt"/>
                      </a:endParaRP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400" b="1" i="0" u="none" strike="noStrike" dirty="0" smtClean="0">
                          <a:effectLst/>
                          <a:latin typeface="+mj-lt"/>
                        </a:rPr>
                        <a:t>JUMLAH KES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400" b="1" i="0" u="none" strike="noStrike" dirty="0">
                          <a:effectLst/>
                          <a:latin typeface="+mj-lt"/>
                        </a:rPr>
                        <a:t>Tarikh Wabak Dijangka Tamat (Dari tarikh notifikasi kes)</a:t>
                      </a:r>
                    </a:p>
                    <a:p>
                      <a:pPr algn="ctr" fontAlgn="ctr"/>
                      <a:r>
                        <a:rPr lang="ms-MY" sz="1400" b="1" i="0" u="none" strike="noStrike" dirty="0">
                          <a:effectLst/>
                          <a:latin typeface="+mj-lt"/>
                        </a:rPr>
                        <a:t>Untuk kes yang terakhir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400" b="1" i="0" u="none" strike="noStrike" dirty="0">
                          <a:effectLst/>
                          <a:latin typeface="+mj-lt"/>
                        </a:rPr>
                        <a:t>Jangkamasa Wabak berlaku (Hari)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0048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effectLst/>
                          <a:latin typeface="Cambria"/>
                        </a:rPr>
                        <a:t>-TIADA-</a:t>
                      </a:r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6693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21442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WABAK TAK TERKAWAL</a:t>
            </a:r>
            <a:endParaRPr lang="en-MY" sz="2400" b="1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0" y="331770"/>
            <a:ext cx="91440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3200" b="1" dirty="0">
                <a:solidFill>
                  <a:srgbClr val="244583"/>
                </a:solidFill>
                <a:latin typeface="+mn-lt"/>
              </a:rPr>
              <a:t>4</a:t>
            </a:r>
            <a:r>
              <a:rPr lang="en-US" sz="3200" b="1" dirty="0" smtClean="0">
                <a:solidFill>
                  <a:srgbClr val="244583"/>
                </a:solidFill>
                <a:latin typeface="+mn-lt"/>
              </a:rPr>
              <a:t>.0	KAWASAN LOKALITI WABAK DENGGI</a:t>
            </a:r>
            <a:endParaRPr lang="en-US" sz="3600" dirty="0" smtClean="0">
              <a:solidFill>
                <a:srgbClr val="244583"/>
              </a:solidFill>
              <a:latin typeface="+mn-lt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46932" y="701085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lvl="0" algn="ctr"/>
            <a:r>
              <a:rPr lang="en-US" sz="3200" b="1" dirty="0" smtClean="0"/>
              <a:t> </a:t>
            </a:r>
            <a:r>
              <a:rPr lang="sv-SE" sz="3200" b="1" dirty="0" smtClean="0">
                <a:solidFill>
                  <a:prstClr val="black"/>
                </a:solidFill>
              </a:rPr>
              <a:t>Minggu  14 (31/03/2019  - 06/04/2019)</a:t>
            </a:r>
            <a:endParaRPr lang="fi-FI" sz="28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10732940"/>
              </p:ext>
            </p:extLst>
          </p:nvPr>
        </p:nvGraphicFramePr>
        <p:xfrm>
          <a:off x="285720" y="1714488"/>
          <a:ext cx="8606761" cy="2000264"/>
        </p:xfrm>
        <a:graphic>
          <a:graphicData uri="http://schemas.openxmlformats.org/drawingml/2006/table">
            <a:tbl>
              <a:tblPr/>
              <a:tblGrid>
                <a:gridCol w="493971"/>
                <a:gridCol w="4188663"/>
                <a:gridCol w="1025380"/>
                <a:gridCol w="1824397"/>
                <a:gridCol w="1074350"/>
              </a:tblGrid>
              <a:tr h="1463566"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400" b="1" i="0" u="none" strike="noStrike" dirty="0">
                          <a:effectLst/>
                          <a:latin typeface="+mj-lt"/>
                        </a:rPr>
                        <a:t>Bil.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400" b="1" i="0" u="none" strike="noStrike" dirty="0" smtClean="0">
                          <a:effectLst/>
                          <a:latin typeface="+mj-lt"/>
                        </a:rPr>
                        <a:t>LOKASI</a:t>
                      </a:r>
                      <a:endParaRPr lang="ms-MY" sz="1400" b="1" i="0" u="none" strike="noStrike" dirty="0">
                        <a:effectLst/>
                        <a:latin typeface="+mj-lt"/>
                      </a:endParaRP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400" b="1" i="0" u="none" strike="noStrike" dirty="0" smtClean="0">
                          <a:effectLst/>
                          <a:latin typeface="+mj-lt"/>
                        </a:rPr>
                        <a:t>JUMLAH KES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400" b="1" i="0" u="none" strike="noStrike" dirty="0">
                          <a:effectLst/>
                          <a:latin typeface="+mj-lt"/>
                        </a:rPr>
                        <a:t>Tarikh Wabak Dijangka Tamat (Dari tarikh notifikasi kes)</a:t>
                      </a:r>
                    </a:p>
                    <a:p>
                      <a:pPr algn="ctr" fontAlgn="ctr"/>
                      <a:r>
                        <a:rPr lang="ms-MY" sz="1400" b="1" i="0" u="none" strike="noStrike" dirty="0">
                          <a:effectLst/>
                          <a:latin typeface="+mj-lt"/>
                        </a:rPr>
                        <a:t>Untuk kes yang terakhir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400" b="1" i="0" u="none" strike="noStrike" dirty="0">
                          <a:effectLst/>
                          <a:latin typeface="+mj-lt"/>
                        </a:rPr>
                        <a:t>Jangkamasa Wabak berlaku (Hari)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66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effectLst/>
                          <a:latin typeface="Cambria"/>
                        </a:rPr>
                        <a:t>1.</a:t>
                      </a:r>
                      <a:endParaRPr lang="en-US" sz="20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mbria"/>
                        </a:rPr>
                        <a:t> TMN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KENANGA</a:t>
                      </a:r>
                    </a:p>
                  </a:txBody>
                  <a:tcPr marL="2420" marR="2420" marT="2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4</a:t>
                      </a:r>
                    </a:p>
                  </a:txBody>
                  <a:tcPr marL="2420" marR="2420" marT="2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14.04.2019</a:t>
                      </a:r>
                    </a:p>
                  </a:txBody>
                  <a:tcPr marL="2420" marR="2420" marT="2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28</a:t>
                      </a:r>
                    </a:p>
                  </a:txBody>
                  <a:tcPr marL="2420" marR="2420" marT="2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8137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4" y="188640"/>
            <a:ext cx="8229600" cy="696132"/>
          </a:xfrm>
        </p:spPr>
        <p:txBody>
          <a:bodyPr>
            <a:normAutofit/>
          </a:bodyPr>
          <a:lstStyle/>
          <a:p>
            <a:pPr defTabSz="628650">
              <a:spcBef>
                <a:spcPts val="0"/>
              </a:spcBef>
            </a:pPr>
            <a:r>
              <a:rPr lang="en-US" sz="2800" b="1" dirty="0" smtClean="0">
                <a:solidFill>
                  <a:srgbClr val="244583"/>
                </a:solidFill>
              </a:rPr>
              <a:t>4.0	KAWASAN LOKALITI WABAK DENGGI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31115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WABAK BARU</a:t>
            </a:r>
            <a:endParaRPr lang="en-MY" sz="2400" b="1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796806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lvl="0" algn="ctr"/>
            <a:r>
              <a:rPr lang="en-US" sz="3200" b="1" dirty="0" smtClean="0"/>
              <a:t> </a:t>
            </a:r>
            <a:r>
              <a:rPr lang="sv-SE" sz="3200" b="1" dirty="0" smtClean="0">
                <a:solidFill>
                  <a:prstClr val="black"/>
                </a:solidFill>
              </a:rPr>
              <a:t>Minggu  14 (31/03/2019  - 06/04/2019)</a:t>
            </a:r>
            <a:endParaRPr lang="fi-FI" sz="28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10732940"/>
              </p:ext>
            </p:extLst>
          </p:nvPr>
        </p:nvGraphicFramePr>
        <p:xfrm>
          <a:off x="285720" y="1714488"/>
          <a:ext cx="8606761" cy="2000264"/>
        </p:xfrm>
        <a:graphic>
          <a:graphicData uri="http://schemas.openxmlformats.org/drawingml/2006/table">
            <a:tbl>
              <a:tblPr/>
              <a:tblGrid>
                <a:gridCol w="493971"/>
                <a:gridCol w="4188663"/>
                <a:gridCol w="1025380"/>
                <a:gridCol w="1824397"/>
                <a:gridCol w="1074350"/>
              </a:tblGrid>
              <a:tr h="1463566"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400" b="1" i="0" u="none" strike="noStrike" dirty="0">
                          <a:effectLst/>
                          <a:latin typeface="+mj-lt"/>
                        </a:rPr>
                        <a:t>Bil.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400" b="1" i="0" u="none" strike="noStrike" dirty="0" smtClean="0">
                          <a:effectLst/>
                          <a:latin typeface="+mj-lt"/>
                        </a:rPr>
                        <a:t>LOKASI</a:t>
                      </a:r>
                      <a:endParaRPr lang="ms-MY" sz="1400" b="1" i="0" u="none" strike="noStrike" dirty="0">
                        <a:effectLst/>
                        <a:latin typeface="+mj-lt"/>
                      </a:endParaRP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400" b="1" i="0" u="none" strike="noStrike" dirty="0" smtClean="0">
                          <a:effectLst/>
                          <a:latin typeface="+mj-lt"/>
                        </a:rPr>
                        <a:t>JUMLAH KES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400" b="1" i="0" u="none" strike="noStrike" dirty="0">
                          <a:effectLst/>
                          <a:latin typeface="+mj-lt"/>
                        </a:rPr>
                        <a:t>Tarikh Wabak Dijangka Tamat (Dari tarikh notifikasi kes)</a:t>
                      </a:r>
                    </a:p>
                    <a:p>
                      <a:pPr algn="ctr" fontAlgn="ctr"/>
                      <a:r>
                        <a:rPr lang="ms-MY" sz="1400" b="1" i="0" u="none" strike="noStrike" dirty="0">
                          <a:effectLst/>
                          <a:latin typeface="+mj-lt"/>
                        </a:rPr>
                        <a:t>Untuk kes yang terakhir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400" b="1" i="0" u="none" strike="noStrike" dirty="0">
                          <a:effectLst/>
                          <a:latin typeface="+mj-lt"/>
                        </a:rPr>
                        <a:t>Jangkamasa Wabak berlaku (Hari)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66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effectLst/>
                          <a:latin typeface="Cambria"/>
                        </a:rPr>
                        <a:t>1.</a:t>
                      </a:r>
                      <a:endParaRPr lang="en-US" sz="20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mbria"/>
                        </a:rPr>
                        <a:t> TMN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MELODIES</a:t>
                      </a:r>
                    </a:p>
                  </a:txBody>
                  <a:tcPr marL="2420" marR="2420" marT="2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2</a:t>
                      </a:r>
                    </a:p>
                  </a:txBody>
                  <a:tcPr marL="2420" marR="2420" marT="2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18.04.2019</a:t>
                      </a:r>
                    </a:p>
                  </a:txBody>
                  <a:tcPr marL="2420" marR="2420" marT="2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mbria"/>
                        </a:rPr>
                        <a:t>3</a:t>
                      </a:r>
                    </a:p>
                  </a:txBody>
                  <a:tcPr marL="2420" marR="2420" marT="24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100010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WABAK TERKAWAL</a:t>
            </a:r>
            <a:endParaRPr lang="en-MY" sz="20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3910123"/>
              </p:ext>
            </p:extLst>
          </p:nvPr>
        </p:nvGraphicFramePr>
        <p:xfrm>
          <a:off x="285720" y="1357298"/>
          <a:ext cx="8678768" cy="5336437"/>
        </p:xfrm>
        <a:graphic>
          <a:graphicData uri="http://schemas.openxmlformats.org/drawingml/2006/table">
            <a:tbl>
              <a:tblPr/>
              <a:tblGrid>
                <a:gridCol w="498104"/>
                <a:gridCol w="4223707"/>
                <a:gridCol w="1033959"/>
                <a:gridCol w="1839660"/>
                <a:gridCol w="1083338"/>
              </a:tblGrid>
              <a:tr h="846647"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200" b="1" i="0" u="none" strike="noStrike" dirty="0">
                          <a:effectLst/>
                          <a:latin typeface="+mj-lt"/>
                        </a:rPr>
                        <a:t>Bil.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200" b="1" i="0" u="none" strike="noStrike" dirty="0" smtClean="0">
                          <a:effectLst/>
                          <a:latin typeface="+mj-lt"/>
                        </a:rPr>
                        <a:t>LOKASI</a:t>
                      </a:r>
                      <a:endParaRPr lang="ms-MY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200" b="1" i="0" u="none" strike="noStrike" dirty="0" smtClean="0">
                          <a:effectLst/>
                          <a:latin typeface="+mj-lt"/>
                        </a:rPr>
                        <a:t>JUMLAH KES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200" b="1" i="0" u="none" strike="noStrike" dirty="0">
                          <a:effectLst/>
                          <a:latin typeface="+mj-lt"/>
                        </a:rPr>
                        <a:t>Tarikh Wabak Dijangka Tamat (Dari tarikh notifikasi kes)</a:t>
                      </a:r>
                    </a:p>
                    <a:p>
                      <a:pPr algn="ctr" fontAlgn="ctr"/>
                      <a:r>
                        <a:rPr lang="ms-MY" sz="1200" b="1" i="0" u="none" strike="noStrike" dirty="0">
                          <a:effectLst/>
                          <a:latin typeface="+mj-lt"/>
                        </a:rPr>
                        <a:t>Untuk kes yang terakhir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s-MY" sz="1200" b="1" i="0" u="none" strike="noStrike" dirty="0">
                          <a:effectLst/>
                          <a:latin typeface="+mj-lt"/>
                        </a:rPr>
                        <a:t>Jangkamasa Wabak berlaku (Hari)</a:t>
                      </a:r>
                    </a:p>
                  </a:txBody>
                  <a:tcPr marL="3719" marR="3719" marT="37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325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effectLst/>
                          <a:latin typeface="Cambria"/>
                        </a:rPr>
                        <a:t>1.</a:t>
                      </a:r>
                      <a:endParaRPr lang="en-US" sz="20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latin typeface="Cambria"/>
                        </a:rPr>
                        <a:t>TMN JOHOR JAYA_JLN BAKAWALI 35-49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latin typeface="Cambria"/>
                        </a:rPr>
                        <a:t>4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latin typeface="Cambria"/>
                        </a:rPr>
                        <a:t>17.04.2019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4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25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effectLst/>
                          <a:latin typeface="Cambria"/>
                        </a:rPr>
                        <a:t>2.</a:t>
                      </a:r>
                      <a:endParaRPr lang="en-US" sz="20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latin typeface="Cambria"/>
                        </a:rPr>
                        <a:t>KG BENDAHARA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3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latin typeface="Cambria"/>
                        </a:rPr>
                        <a:t>17.04.2019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latin typeface="Cambria"/>
                        </a:rPr>
                        <a:t>4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23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effectLst/>
                          <a:latin typeface="Cambria"/>
                        </a:rPr>
                        <a:t>3.</a:t>
                      </a:r>
                      <a:endParaRPr lang="en-US" sz="20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latin typeface="Cambria"/>
                        </a:rPr>
                        <a:t>APPARTMENT BUKIT SAUJANA_PANGLIMA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latin typeface="Cambria"/>
                        </a:rPr>
                        <a:t>2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latin typeface="Cambria"/>
                        </a:rPr>
                        <a:t>15.04.2019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latin typeface="Cambria"/>
                        </a:rPr>
                        <a:t>6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23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effectLst/>
                          <a:latin typeface="Cambria"/>
                        </a:rPr>
                        <a:t>4.</a:t>
                      </a:r>
                      <a:endParaRPr lang="en-US" sz="20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latin typeface="Cambria"/>
                        </a:rPr>
                        <a:t>TMN SETIA TROPIKA_JLN SETIA TROPIKA 1/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3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latin typeface="Cambria"/>
                        </a:rPr>
                        <a:t>15.04.2019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11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25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effectLst/>
                          <a:latin typeface="Cambria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latin typeface="Cambria"/>
                        </a:rPr>
                        <a:t>TMN JOHOR JAYA_JLN SEROJA 12-36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3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11.04.2019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10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25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effectLst/>
                          <a:latin typeface="Cambria"/>
                        </a:rPr>
                        <a:t>6.</a:t>
                      </a:r>
                      <a:endParaRPr lang="en-US" sz="20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latin typeface="Cambria"/>
                        </a:rPr>
                        <a:t>TMN MOLEK_2/17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3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16.04.2019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12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25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effectLst/>
                          <a:latin typeface="Cambria"/>
                        </a:rPr>
                        <a:t>7.</a:t>
                      </a:r>
                      <a:endParaRPr lang="en-US" sz="20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latin typeface="Cambria"/>
                        </a:rPr>
                        <a:t>FELDA ULU TEBRAU_ZON 3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3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09.04.2019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14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25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effectLst/>
                          <a:latin typeface="Cambria"/>
                        </a:rPr>
                        <a:t>8.</a:t>
                      </a:r>
                      <a:endParaRPr lang="en-US" sz="20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latin typeface="Cambria"/>
                        </a:rPr>
                        <a:t>TMN DESA RAHMAT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3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13.04.2019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15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25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effectLst/>
                          <a:latin typeface="Cambria"/>
                        </a:rPr>
                        <a:t>9.</a:t>
                      </a:r>
                      <a:endParaRPr lang="en-US" sz="20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latin typeface="Cambria"/>
                        </a:rPr>
                        <a:t>TMN MOUNT AUSTIN_FLAT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5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16.04.2019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16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25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effectLst/>
                          <a:latin typeface="Cambria"/>
                        </a:rPr>
                        <a:t>10.</a:t>
                      </a:r>
                      <a:endParaRPr lang="en-US" sz="20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latin typeface="Cambria"/>
                        </a:rPr>
                        <a:t>KUARTERS KDN SETIA TROPIKA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13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09.04.2019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Cambria"/>
                        </a:rPr>
                        <a:t>25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25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effectLst/>
                          <a:latin typeface="Cambria"/>
                        </a:rPr>
                        <a:t>11.</a:t>
                      </a:r>
                      <a:endParaRPr lang="en-US" sz="20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KG SRI JAYA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2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07.04.2019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latin typeface="Cambria"/>
                        </a:rPr>
                        <a:t>14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25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effectLst/>
                          <a:latin typeface="Cambria"/>
                        </a:rPr>
                        <a:t>12.</a:t>
                      </a:r>
                      <a:endParaRPr lang="en-US" sz="2000" b="0" i="0" u="none" strike="noStrike" dirty="0"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BBU PADI RIA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3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07.04.2019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Cambria"/>
                        </a:rPr>
                        <a:t>20</a:t>
                      </a:r>
                    </a:p>
                  </a:txBody>
                  <a:tcPr marL="1838" marR="1838" marT="18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 bwMode="auto">
          <a:xfrm>
            <a:off x="0" y="117456"/>
            <a:ext cx="91440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rgbClr val="244583"/>
                </a:solidFill>
                <a:latin typeface="+mn-lt"/>
              </a:rPr>
              <a:t>4.0	KAWASAN LOKALITI WABAK DENGGI</a:t>
            </a:r>
            <a:endParaRPr lang="en-US" sz="2800" dirty="0" smtClean="0">
              <a:solidFill>
                <a:srgbClr val="244583"/>
              </a:solidFill>
              <a:latin typeface="+mn-lt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363433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lvl="0" algn="ctr"/>
            <a:r>
              <a:rPr lang="en-US" sz="2400" b="1" dirty="0" smtClean="0">
                <a:latin typeface="Calibri" pitchFamily="34" charset="0"/>
              </a:rPr>
              <a:t> </a:t>
            </a:r>
            <a:endParaRPr lang="fi-FI" sz="2000" dirty="0">
              <a:solidFill>
                <a:prstClr val="black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6512" y="558209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lvl="0" algn="ctr"/>
            <a:r>
              <a:rPr lang="en-US" sz="3200" b="1" dirty="0" smtClean="0"/>
              <a:t> </a:t>
            </a:r>
            <a:r>
              <a:rPr lang="sv-SE" sz="3200" b="1" dirty="0" smtClean="0">
                <a:solidFill>
                  <a:prstClr val="black"/>
                </a:solidFill>
              </a:rPr>
              <a:t>Minggu  14 (31/03/2019  - 06/04/2019)</a:t>
            </a:r>
            <a:endParaRPr lang="fi-FI" sz="2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726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17767</TotalTime>
  <Words>923</Words>
  <Application>Microsoft Office PowerPoint</Application>
  <PresentationFormat>On-screen Show (4:3)</PresentationFormat>
  <Paragraphs>448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2_Office Theme</vt:lpstr>
      <vt:lpstr>Kes Demam Denggi/ Demam Denggi Berdarah Daerah Johor Bahru (sehingga Minggu Epid 14/2019)</vt:lpstr>
      <vt:lpstr>2. Graf Perbandingan Kes DD/DDB kawasan MBJB bagi tahun  2015 sehingga 2019 (sehingga 06 APRIL 2019)</vt:lpstr>
      <vt:lpstr>Graf Perbandingan Kes DD/DDB Mengikut Minggu Epidemiologi Bagi Tahun 2015- 2019 (sehingga 06 APRIL 2019)</vt:lpstr>
      <vt:lpstr>Data Kes Kematian Akibat Demam Denggi di Kawasan MBJB Pada Tahun 2018</vt:lpstr>
      <vt:lpstr>Data Kes Kematian Akibat Demam Denggi di Kawasan MBJB Pada Tahun 2019</vt:lpstr>
      <vt:lpstr>Slide 6</vt:lpstr>
      <vt:lpstr>Slide 7</vt:lpstr>
      <vt:lpstr>4.0 KAWASAN LOKALITI WABAK DENGGI</vt:lpstr>
      <vt:lpstr>Slide 9</vt:lpstr>
      <vt:lpstr>Slide 10</vt:lpstr>
      <vt:lpstr>Slide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Kes Demam Denggi/ Demam Denggi Berdarah Daerah Johor Bahru (sehingga Minggu Epid 48/2015)</dc:title>
  <dc:creator>Quya</dc:creator>
  <cp:lastModifiedBy>user</cp:lastModifiedBy>
  <cp:revision>563</cp:revision>
  <cp:lastPrinted>2018-10-23T05:12:35Z</cp:lastPrinted>
  <dcterms:created xsi:type="dcterms:W3CDTF">2015-12-06T03:28:15Z</dcterms:created>
  <dcterms:modified xsi:type="dcterms:W3CDTF">2019-04-07T08:07:10Z</dcterms:modified>
</cp:coreProperties>
</file>